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88" r:id="rId2"/>
    <p:sldId id="259" r:id="rId3"/>
    <p:sldId id="309" r:id="rId4"/>
    <p:sldId id="261" r:id="rId5"/>
    <p:sldId id="265" r:id="rId6"/>
    <p:sldId id="268" r:id="rId7"/>
    <p:sldId id="264" r:id="rId8"/>
    <p:sldId id="269" r:id="rId9"/>
    <p:sldId id="310" r:id="rId10"/>
    <p:sldId id="271" r:id="rId11"/>
    <p:sldId id="285" r:id="rId12"/>
    <p:sldId id="274" r:id="rId13"/>
    <p:sldId id="275" r:id="rId14"/>
    <p:sldId id="276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21" r:id="rId25"/>
    <p:sldId id="325" r:id="rId26"/>
    <p:sldId id="322" r:id="rId27"/>
    <p:sldId id="323" r:id="rId28"/>
    <p:sldId id="324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FF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1333" autoAdjust="0"/>
  </p:normalViewPr>
  <p:slideViewPr>
    <p:cSldViewPr>
      <p:cViewPr>
        <p:scale>
          <a:sx n="80" d="100"/>
          <a:sy n="80" d="100"/>
        </p:scale>
        <p:origin x="-30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5D3E8-180C-4353-9215-780A2972F97E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90694-79DD-431B-ACFE-929D0027E6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90694-79DD-431B-ACFE-929D0027E63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20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Garamond" pitchFamily="18" charset="0"/>
              </a:defRPr>
            </a:lvl1pPr>
          </a:lstStyle>
          <a:p>
            <a:fld id="{FB011390-08F6-43B1-AA49-52F3040F4193}" type="datetimeFigureOut">
              <a:rPr lang="en-US" smtClean="0"/>
              <a:pPr/>
              <a:t>10/9/2009</a:t>
            </a:fld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5613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000"/>
            </a:lvl1pPr>
          </a:lstStyle>
          <a:p>
            <a:fld id="{2BE978F8-278E-4082-BD1D-4D196BD67F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895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48.png"/><Relationship Id="rId5" Type="http://schemas.openxmlformats.org/officeDocument/2006/relationships/hyperlink" Target="http://www.eclipse.org/gmt/gems/" TargetMode="External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58.jpeg"/><Relationship Id="rId4" Type="http://schemas.openxmlformats.org/officeDocument/2006/relationships/image" Target="../media/image5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7.png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.uab.edu/softcom/mtbd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wmf"/><Relationship Id="rId4" Type="http://schemas.openxmlformats.org/officeDocument/2006/relationships/hyperlink" Target="http://www.eclipse.org/gmt/gem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1676400"/>
            <a:ext cx="9144000" cy="1143000"/>
          </a:xfrm>
        </p:spPr>
        <p:txBody>
          <a:bodyPr/>
          <a:lstStyle/>
          <a:p>
            <a:pPr algn="ctr" eaLnBrk="1" hangingPunct="1"/>
            <a:r>
              <a:rPr lang="en-US" sz="3600" b="1" dirty="0" smtClean="0"/>
              <a:t>Model Transformation By Demonstration</a:t>
            </a:r>
            <a:r>
              <a:rPr lang="en-US" sz="4000" b="1" dirty="0" smtClean="0"/>
              <a:t> 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2895600"/>
            <a:ext cx="8305800" cy="45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u="sng" kern="1200" dirty="0" smtClean="0">
                <a:solidFill>
                  <a:schemeClr val="tx2"/>
                </a:solidFill>
              </a:rPr>
              <a:t>Yu Sun</a:t>
            </a:r>
            <a:r>
              <a:rPr lang="en-US" sz="2800" kern="1200" dirty="0" smtClean="0">
                <a:solidFill>
                  <a:schemeClr val="tx2"/>
                </a:solidFill>
              </a:rPr>
              <a:t>, </a:t>
            </a:r>
            <a:r>
              <a:rPr lang="en-US" sz="2800" kern="1200" dirty="0" smtClean="0">
                <a:solidFill>
                  <a:srgbClr val="FF0000"/>
                </a:solidFill>
              </a:rPr>
              <a:t>Jules White</a:t>
            </a:r>
            <a:r>
              <a:rPr lang="en-US" sz="2800" kern="1200" dirty="0" smtClean="0">
                <a:solidFill>
                  <a:schemeClr val="tx2"/>
                </a:solidFill>
              </a:rPr>
              <a:t>, Jeff Gray</a:t>
            </a:r>
          </a:p>
          <a:p>
            <a:pPr eaLnBrk="1" hangingPunct="1">
              <a:lnSpc>
                <a:spcPct val="80000"/>
              </a:lnSpc>
            </a:pPr>
            <a:endParaRPr lang="en-US" sz="2000" u="sng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27" name="Object 16"/>
          <p:cNvGraphicFramePr>
            <a:graphicFrameLocks noChangeAspect="1"/>
          </p:cNvGraphicFramePr>
          <p:nvPr/>
        </p:nvGraphicFramePr>
        <p:xfrm>
          <a:off x="415150" y="5334000"/>
          <a:ext cx="2556650" cy="1447800"/>
        </p:xfrm>
        <a:graphic>
          <a:graphicData uri="http://schemas.openxmlformats.org/presentationml/2006/ole">
            <p:oleObj spid="_x0000_s1027" name="Visio" r:id="rId4" imgW="4136746" imgH="2342388" progId="">
              <p:embed/>
            </p:oleObj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257800" y="5486400"/>
            <a:ext cx="3733800" cy="1257300"/>
            <a:chOff x="5278437" y="5295900"/>
            <a:chExt cx="3789363" cy="1409700"/>
          </a:xfrm>
        </p:grpSpPr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6710362" y="5824538"/>
              <a:ext cx="235743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This work funded in part by NSF</a:t>
              </a:r>
              <a:br>
                <a:rPr lang="en-US" sz="1200" dirty="0"/>
              </a:br>
              <a:r>
                <a:rPr lang="en-US" sz="1200" dirty="0"/>
                <a:t>CAREER award CCF-0643725.</a:t>
              </a:r>
            </a:p>
          </p:txBody>
        </p:sp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78437" y="5295900"/>
              <a:ext cx="1409700" cy="140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7473" y="381000"/>
            <a:ext cx="390452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vsb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0287" y="372537"/>
            <a:ext cx="1154113" cy="115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isi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90895" y="5618163"/>
            <a:ext cx="1585905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600200" y="3559314"/>
            <a:ext cx="579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CIS Dept. – University of Alabama at Birmingham </a:t>
            </a:r>
            <a:r>
              <a:rPr lang="en-US" sz="2000" dirty="0" smtClean="0">
                <a:solidFill>
                  <a:srgbClr val="FF0000"/>
                </a:solidFill>
              </a:rPr>
              <a:t>ISIS - Vanderbilt University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247671" y="4444425"/>
            <a:ext cx="2314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MODELS 2009</a:t>
            </a:r>
          </a:p>
          <a:p>
            <a:pPr algn="ctr"/>
            <a:r>
              <a:rPr lang="en-US" sz="1600" dirty="0" smtClean="0"/>
              <a:t>October 9, 2009</a:t>
            </a:r>
          </a:p>
          <a:p>
            <a:pPr algn="ctr"/>
            <a:r>
              <a:rPr lang="en-US" sz="1600" dirty="0" smtClean="0"/>
              <a:t>Denver, Colorado, USA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Main Steps in MTBD</a:t>
            </a:r>
            <a:endParaRPr lang="en-US" sz="3600" dirty="0">
              <a:latin typeface="Gill Sans MT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14612" y="1676400"/>
            <a:ext cx="8019788" cy="4419600"/>
            <a:chOff x="514612" y="1676400"/>
            <a:chExt cx="7333988" cy="3868117"/>
          </a:xfrm>
        </p:grpSpPr>
        <p:sp>
          <p:nvSpPr>
            <p:cNvPr id="11" name="TextBox 10"/>
            <p:cNvSpPr txBox="1"/>
            <p:nvPr/>
          </p:nvSpPr>
          <p:spPr>
            <a:xfrm>
              <a:off x="514612" y="3538092"/>
              <a:ext cx="1466588" cy="271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1. Demonstration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143000" y="1676400"/>
              <a:ext cx="6705600" cy="3868117"/>
              <a:chOff x="1143000" y="1676400"/>
              <a:chExt cx="6705600" cy="3868117"/>
            </a:xfrm>
          </p:grpSpPr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3000" y="4012506"/>
                <a:ext cx="1155700" cy="940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" name="Striped Right Arrow 4"/>
              <p:cNvSpPr/>
              <p:nvPr/>
            </p:nvSpPr>
            <p:spPr>
              <a:xfrm rot="16200000">
                <a:off x="1432755" y="3520245"/>
                <a:ext cx="633595" cy="298704"/>
              </a:xfrm>
              <a:prstGeom prst="stripedRightArrow">
                <a:avLst>
                  <a:gd name="adj1" fmla="val 5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106288" y="4191000"/>
                <a:ext cx="1244600" cy="1108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28128" t="12502" r="14064" b="12502"/>
              <a:stretch>
                <a:fillRect/>
              </a:stretch>
            </p:blipFill>
            <p:spPr bwMode="auto">
              <a:xfrm>
                <a:off x="1347257" y="1676400"/>
                <a:ext cx="2235031" cy="16790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8" name="Group 19"/>
              <p:cNvGrpSpPr/>
              <p:nvPr/>
            </p:nvGrpSpPr>
            <p:grpSpPr>
              <a:xfrm>
                <a:off x="5334888" y="1676400"/>
                <a:ext cx="2513712" cy="1653678"/>
                <a:chOff x="4653519" y="4708726"/>
                <a:chExt cx="1975881" cy="1767057"/>
              </a:xfrm>
            </p:grpSpPr>
            <p:pic>
              <p:nvPicPr>
                <p:cNvPr id="9" name="Picture 5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28128" t="12502" r="14064" b="12502"/>
                <a:stretch>
                  <a:fillRect/>
                </a:stretch>
              </p:blipFill>
              <p:spPr bwMode="auto">
                <a:xfrm>
                  <a:off x="4653519" y="4708726"/>
                  <a:ext cx="1816855" cy="176705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5791200" y="5334000"/>
                  <a:ext cx="838200" cy="45720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3048000" y="3538092"/>
                <a:ext cx="1148659" cy="271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Arial" pitchFamily="34" charset="0"/>
                    <a:cs typeface="Arial" pitchFamily="34" charset="0"/>
                  </a:rPr>
                  <a:t>1. Recording</a:t>
                </a:r>
                <a:endParaRPr lang="en-US" sz="12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916395" y="4767590"/>
                <a:ext cx="111280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Arial" pitchFamily="34" charset="0"/>
                    <a:cs typeface="Arial" pitchFamily="34" charset="0"/>
                  </a:rPr>
                  <a:t>3. Infer Pattern</a:t>
                </a:r>
                <a:endParaRPr lang="en-US" sz="11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91200" y="3581400"/>
                <a:ext cx="17779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rial" pitchFamily="34" charset="0"/>
                    <a:cs typeface="Arial" pitchFamily="34" charset="0"/>
                  </a:rPr>
                  <a:t>5. Correctness Checking</a:t>
                </a:r>
              </a:p>
              <a:p>
                <a:r>
                  <a:rPr lang="en-US" sz="1100" dirty="0" smtClean="0">
                    <a:latin typeface="Arial" pitchFamily="34" charset="0"/>
                    <a:cs typeface="Arial" pitchFamily="34" charset="0"/>
                  </a:rPr>
                  <a:t>4. Reuse Pattern</a:t>
                </a:r>
                <a:endParaRPr lang="en-US" sz="1100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5" name="Group 23"/>
              <p:cNvGrpSpPr/>
              <p:nvPr/>
            </p:nvGrpSpPr>
            <p:grpSpPr>
              <a:xfrm>
                <a:off x="2439288" y="4038600"/>
                <a:ext cx="1533826" cy="1505917"/>
                <a:chOff x="2362200" y="2667000"/>
                <a:chExt cx="1447800" cy="1601398"/>
              </a:xfrm>
            </p:grpSpPr>
            <p:pic>
              <p:nvPicPr>
                <p:cNvPr id="16" name="Picture 5" descr="C:\Documents and Settings\yusun\Desktop\Yahoo-Widget-Engine-256x256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2362200" y="2667000"/>
                  <a:ext cx="1447800" cy="1447800"/>
                </a:xfrm>
                <a:prstGeom prst="rect">
                  <a:avLst/>
                </a:prstGeom>
                <a:noFill/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2506053" y="3990201"/>
                  <a:ext cx="1060984" cy="2781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Arial" pitchFamily="34" charset="0"/>
                      <a:cs typeface="Arial" pitchFamily="34" charset="0"/>
                    </a:rPr>
                    <a:t>2. Optimization</a:t>
                  </a:r>
                  <a:endParaRPr lang="en-US" sz="11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8" name="Striped Right Arrow 17"/>
              <p:cNvSpPr/>
              <p:nvPr/>
            </p:nvSpPr>
            <p:spPr>
              <a:xfrm rot="5400000">
                <a:off x="2712596" y="3588008"/>
                <a:ext cx="633596" cy="267588"/>
              </a:xfrm>
              <a:prstGeom prst="striped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Striped Right Arrow 18"/>
              <p:cNvSpPr/>
              <p:nvPr/>
            </p:nvSpPr>
            <p:spPr>
              <a:xfrm>
                <a:off x="3963288" y="4572000"/>
                <a:ext cx="1066800" cy="237598"/>
              </a:xfrm>
              <a:prstGeom prst="stripedRightArrow">
                <a:avLst>
                  <a:gd name="adj1" fmla="val 5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Striped Right Arrow 19"/>
              <p:cNvSpPr/>
              <p:nvPr/>
            </p:nvSpPr>
            <p:spPr>
              <a:xfrm rot="16200000">
                <a:off x="5396043" y="3596446"/>
                <a:ext cx="633595" cy="298704"/>
              </a:xfrm>
              <a:prstGeom prst="stripedRightArrow">
                <a:avLst>
                  <a:gd name="adj1" fmla="val 5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381000" y="1066800"/>
            <a:ext cx="7086600" cy="1752600"/>
            <a:chOff x="609600" y="3505200"/>
            <a:chExt cx="7086600" cy="1752600"/>
          </a:xfrm>
        </p:grpSpPr>
        <p:sp>
          <p:nvSpPr>
            <p:cNvPr id="38" name="Rounded Rectangular Callout 37"/>
            <p:cNvSpPr/>
            <p:nvPr/>
          </p:nvSpPr>
          <p:spPr bwMode="auto">
            <a:xfrm>
              <a:off x="609600" y="3505200"/>
              <a:ext cx="7086600" cy="1752600"/>
            </a:xfrm>
            <a:prstGeom prst="wedgeRoundRectCallout">
              <a:avLst>
                <a:gd name="adj1" fmla="val -2707"/>
                <a:gd name="adj2" fmla="val 106599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9" name="Group 15"/>
            <p:cNvGrpSpPr/>
            <p:nvPr/>
          </p:nvGrpSpPr>
          <p:grpSpPr>
            <a:xfrm>
              <a:off x="914400" y="3810000"/>
              <a:ext cx="6553200" cy="1295002"/>
              <a:chOff x="251637" y="4191000"/>
              <a:chExt cx="8077200" cy="1571916"/>
            </a:xfrm>
          </p:grpSpPr>
          <p:pic>
            <p:nvPicPr>
              <p:cNvPr id="40" name="Picture 39" descr="PPT95D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1637" y="4191000"/>
                <a:ext cx="8077200" cy="12954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1" name="TextBox 10"/>
              <p:cNvSpPr txBox="1"/>
              <p:nvPr/>
            </p:nvSpPr>
            <p:spPr>
              <a:xfrm>
                <a:off x="1839506" y="5485917"/>
                <a:ext cx="2826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Initial sequence of recorded operations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228600" y="990600"/>
            <a:ext cx="8077200" cy="2514600"/>
            <a:chOff x="457200" y="2895600"/>
            <a:chExt cx="8077200" cy="2514600"/>
          </a:xfrm>
        </p:grpSpPr>
        <p:sp>
          <p:nvSpPr>
            <p:cNvPr id="43" name="Rounded Rectangular Callout 42"/>
            <p:cNvSpPr/>
            <p:nvPr/>
          </p:nvSpPr>
          <p:spPr bwMode="auto">
            <a:xfrm>
              <a:off x="457200" y="2895600"/>
              <a:ext cx="8077200" cy="2514600"/>
            </a:xfrm>
            <a:prstGeom prst="wedgeRoundRectCallout">
              <a:avLst>
                <a:gd name="adj1" fmla="val -15038"/>
                <a:gd name="adj2" fmla="val 137391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20"/>
            <p:cNvGrpSpPr/>
            <p:nvPr/>
          </p:nvGrpSpPr>
          <p:grpSpPr>
            <a:xfrm>
              <a:off x="838199" y="3048000"/>
              <a:ext cx="7391401" cy="2209800"/>
              <a:chOff x="609600" y="457200"/>
              <a:chExt cx="7391401" cy="2209800"/>
            </a:xfrm>
          </p:grpSpPr>
          <p:pic>
            <p:nvPicPr>
              <p:cNvPr id="45" name="Picture 44" descr="PPT95D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9601" y="457200"/>
                <a:ext cx="7391400" cy="75102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6" name="Right Arrow 45"/>
              <p:cNvSpPr/>
              <p:nvPr/>
            </p:nvSpPr>
            <p:spPr>
              <a:xfrm rot="5400000">
                <a:off x="3276600" y="1371600"/>
                <a:ext cx="381000" cy="228600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7" name="Picture 46" descr="PPT964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9600" y="1752600"/>
                <a:ext cx="6438898" cy="9144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grpSp>
        <p:nvGrpSpPr>
          <p:cNvPr id="48" name="Group 47"/>
          <p:cNvGrpSpPr/>
          <p:nvPr/>
        </p:nvGrpSpPr>
        <p:grpSpPr>
          <a:xfrm>
            <a:off x="838200" y="990600"/>
            <a:ext cx="3429000" cy="4724400"/>
            <a:chOff x="4343400" y="609600"/>
            <a:chExt cx="3429000" cy="4724400"/>
          </a:xfrm>
        </p:grpSpPr>
        <p:sp>
          <p:nvSpPr>
            <p:cNvPr id="49" name="Rounded Rectangular Callout 48"/>
            <p:cNvSpPr/>
            <p:nvPr/>
          </p:nvSpPr>
          <p:spPr bwMode="auto">
            <a:xfrm>
              <a:off x="4343400" y="609600"/>
              <a:ext cx="3429000" cy="4724400"/>
            </a:xfrm>
            <a:prstGeom prst="wedgeRoundRectCallout">
              <a:avLst>
                <a:gd name="adj1" fmla="val 88373"/>
                <a:gd name="adj2" fmla="val 34390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0" name="Picture 49" descr="PPT6F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8200" y="914400"/>
              <a:ext cx="2771429" cy="415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1" name="Group 50"/>
          <p:cNvGrpSpPr/>
          <p:nvPr/>
        </p:nvGrpSpPr>
        <p:grpSpPr>
          <a:xfrm>
            <a:off x="228600" y="1447800"/>
            <a:ext cx="4572000" cy="3657600"/>
            <a:chOff x="1676400" y="457200"/>
            <a:chExt cx="4572000" cy="3657600"/>
          </a:xfrm>
        </p:grpSpPr>
        <p:sp>
          <p:nvSpPr>
            <p:cNvPr id="52" name="Rounded Rectangular Callout 51"/>
            <p:cNvSpPr/>
            <p:nvPr/>
          </p:nvSpPr>
          <p:spPr bwMode="auto">
            <a:xfrm>
              <a:off x="1676400" y="457200"/>
              <a:ext cx="4572000" cy="3657600"/>
            </a:xfrm>
            <a:prstGeom prst="wedgeRoundRectCallout">
              <a:avLst>
                <a:gd name="adj1" fmla="val 84167"/>
                <a:gd name="adj2" fmla="val 24405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057400" y="838200"/>
              <a:ext cx="3810000" cy="28003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4" name="TextBox 53"/>
            <p:cNvSpPr txBox="1"/>
            <p:nvPr/>
          </p:nvSpPr>
          <p:spPr>
            <a:xfrm>
              <a:off x="3412073" y="2971800"/>
              <a:ext cx="25315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Pattern Matching</a:t>
              </a:r>
            </a:p>
            <a:p>
              <a:r>
                <a:rPr lang="en-US" dirty="0" smtClean="0">
                  <a:solidFill>
                    <a:srgbClr val="C00000"/>
                  </a:solidFill>
                </a:rPr>
                <a:t>Backtracking Algorithm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051" name="Picture 3" descr="C:\Documents and Settings\yusun\Desktop\checkmark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19800" y="1600200"/>
            <a:ext cx="1828800" cy="1597688"/>
          </a:xfrm>
          <a:prstGeom prst="rect">
            <a:avLst/>
          </a:prstGeom>
          <a:noFill/>
        </p:spPr>
      </p:pic>
      <p:grpSp>
        <p:nvGrpSpPr>
          <p:cNvPr id="36" name="Group 35"/>
          <p:cNvGrpSpPr/>
          <p:nvPr/>
        </p:nvGrpSpPr>
        <p:grpSpPr>
          <a:xfrm>
            <a:off x="3581400" y="1447800"/>
            <a:ext cx="5257800" cy="2667000"/>
            <a:chOff x="3581400" y="1447800"/>
            <a:chExt cx="5257800" cy="2667000"/>
          </a:xfrm>
        </p:grpSpPr>
        <p:sp>
          <p:nvSpPr>
            <p:cNvPr id="33" name="Rounded Rectangular Callout 32"/>
            <p:cNvSpPr/>
            <p:nvPr/>
          </p:nvSpPr>
          <p:spPr bwMode="auto">
            <a:xfrm>
              <a:off x="3581400" y="1447800"/>
              <a:ext cx="5257800" cy="2667000"/>
            </a:xfrm>
            <a:prstGeom prst="wedgeRoundRectCallout">
              <a:avLst>
                <a:gd name="adj1" fmla="val -94953"/>
                <a:gd name="adj2" fmla="val 36786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886200" y="1752600"/>
              <a:ext cx="4648200" cy="2133600"/>
              <a:chOff x="381000" y="1219200"/>
              <a:chExt cx="4495800" cy="3060521"/>
            </a:xfrm>
          </p:grpSpPr>
          <p:pic>
            <p:nvPicPr>
              <p:cNvPr id="31" name="Picture 30" descr="PPT6E9.pn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81000" y="1219200"/>
                <a:ext cx="4495800" cy="306052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523999" y="1295400"/>
                <a:ext cx="3352801" cy="75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C00000"/>
                    </a:solidFill>
                  </a:rPr>
                  <a:t>Edit a model instance to demonstrate how the transformation should be done</a:t>
                </a:r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MTBD Implementation: MT-Scribe </a:t>
            </a:r>
            <a:endParaRPr lang="en-US" sz="4000" dirty="0">
              <a:latin typeface="Gill Sans MT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43600" y="4419600"/>
            <a:ext cx="2863284" cy="2171819"/>
            <a:chOff x="5823516" y="381000"/>
            <a:chExt cx="2863284" cy="2171819"/>
          </a:xfrm>
        </p:grpSpPr>
        <p:pic>
          <p:nvPicPr>
            <p:cNvPr id="5123" name="Picture 3" descr="C:\Documents and Settings\yusun\Desktop\eclipse_bckgr_logo_fc_med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0" y="381000"/>
              <a:ext cx="2286000" cy="15113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5823516" y="1752600"/>
              <a:ext cx="2863284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GEMS</a:t>
              </a:r>
            </a:p>
            <a:p>
              <a:pPr algn="ctr"/>
              <a:r>
                <a:rPr lang="en-US" sz="1400" dirty="0" smtClean="0"/>
                <a:t>Generic Eclipse Modeling System</a:t>
              </a:r>
            </a:p>
            <a:p>
              <a:pPr algn="ctr"/>
              <a:r>
                <a:rPr lang="en-US" sz="1400" dirty="0" smtClean="0">
                  <a:hlinkClick r:id="rId5"/>
                </a:rPr>
                <a:t>http://www.eclipse.org/gmt/gems/</a:t>
              </a:r>
              <a:endParaRPr lang="en-US" sz="1400" dirty="0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1108075"/>
            <a:ext cx="8001000" cy="4530725"/>
          </a:xfrm>
        </p:spPr>
        <p:txBody>
          <a:bodyPr>
            <a:noAutofit/>
          </a:bodyPr>
          <a:lstStyle/>
          <a:p>
            <a:pPr algn="just"/>
            <a:endParaRPr lang="en-US" sz="2400" dirty="0" smtClean="0"/>
          </a:p>
          <a:p>
            <a:r>
              <a:rPr lang="en-US" sz="2400" dirty="0" smtClean="0">
                <a:latin typeface="Gill Sans MT" pitchFamily="34" charset="0"/>
              </a:rPr>
              <a:t>MT-Scribe is the implementation of the MTBD idea, as realized as a plug-in to GEMS in Eclipse</a:t>
            </a:r>
          </a:p>
          <a:p>
            <a:pPr algn="just"/>
            <a:r>
              <a:rPr lang="en-US" sz="2400" dirty="0" smtClean="0">
                <a:latin typeface="Gill Sans MT" pitchFamily="34" charset="0"/>
              </a:rPr>
              <a:t>Focus on </a:t>
            </a:r>
            <a:r>
              <a:rPr lang="en-US" sz="2400" i="1" dirty="0" smtClean="0">
                <a:latin typeface="Gill Sans MT" pitchFamily="34" charset="0"/>
              </a:rPr>
              <a:t>Endogenous Model Transformation</a:t>
            </a:r>
          </a:p>
          <a:p>
            <a:pPr lvl="1" algn="just"/>
            <a:r>
              <a:rPr lang="en-US" sz="2000" dirty="0" smtClean="0">
                <a:latin typeface="Gill Sans MT" pitchFamily="34" charset="0"/>
              </a:rPr>
              <a:t>i.e., transformations within the same domain (</a:t>
            </a:r>
            <a:r>
              <a:rPr lang="en-US" sz="2000" dirty="0" err="1" smtClean="0">
                <a:latin typeface="Gill Sans MT" pitchFamily="34" charset="0"/>
              </a:rPr>
              <a:t>metamodel</a:t>
            </a:r>
            <a:r>
              <a:rPr lang="en-US" sz="2000" dirty="0" smtClean="0">
                <a:latin typeface="Gill Sans MT" pitchFamily="34" charset="0"/>
              </a:rPr>
              <a:t>)</a:t>
            </a:r>
            <a:endParaRPr lang="en-US" sz="2000" dirty="0">
              <a:latin typeface="Gill Sans MT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4163255"/>
            <a:ext cx="3352800" cy="238994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Case Study: MazeGame Refactoring</a:t>
            </a:r>
            <a:endParaRPr lang="en-US" sz="4000" dirty="0">
              <a:latin typeface="Gill Sans MT" pitchFamily="34" charset="0"/>
            </a:endParaRPr>
          </a:p>
        </p:txBody>
      </p:sp>
      <p:pic>
        <p:nvPicPr>
          <p:cNvPr id="4" name="Content Placeholder 3" descr="PPT5C9.png"/>
          <p:cNvPicPr>
            <a:picLocks noGrp="1" noChangeAspect="1"/>
          </p:cNvPicPr>
          <p:nvPr>
            <p:ph sz="quarter" idx="1"/>
          </p:nvPr>
        </p:nvPicPr>
        <p:blipFill>
          <a:blip r:embed="rId4" cstate="print"/>
          <a:stretch>
            <a:fillRect/>
          </a:stretch>
        </p:blipFill>
        <p:spPr>
          <a:xfrm>
            <a:off x="533400" y="1235075"/>
            <a:ext cx="5576212" cy="4937125"/>
          </a:xfrm>
        </p:spPr>
      </p:pic>
      <p:pic>
        <p:nvPicPr>
          <p:cNvPr id="5" name="Picture 4" descr="PPT5C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800" y="1332060"/>
            <a:ext cx="5638800" cy="499254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71800" y="1524000"/>
            <a:ext cx="1447800" cy="2133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4343400"/>
            <a:ext cx="1447800" cy="2133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1" y="2339876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pitchFamily="34" charset="0"/>
              </a:rPr>
              <a:t>TASK:</a:t>
            </a:r>
          </a:p>
          <a:p>
            <a:endParaRPr lang="en-US" dirty="0" smtClean="0">
              <a:latin typeface="Gill Sans MT" pitchFamily="34" charset="0"/>
            </a:endParaRPr>
          </a:p>
          <a:p>
            <a:r>
              <a:rPr lang="en-US" dirty="0" smtClean="0">
                <a:latin typeface="Gill Sans MT" pitchFamily="34" charset="0"/>
              </a:rPr>
              <a:t>Replace the </a:t>
            </a:r>
            <a:r>
              <a:rPr lang="en-US" dirty="0" smtClean="0">
                <a:solidFill>
                  <a:srgbClr val="00B050"/>
                </a:solidFill>
                <a:latin typeface="Gill Sans MT" pitchFamily="34" charset="0"/>
              </a:rPr>
              <a:t>monster</a:t>
            </a:r>
          </a:p>
          <a:p>
            <a:pPr algn="just"/>
            <a:r>
              <a:rPr lang="en-US" dirty="0" smtClean="0">
                <a:latin typeface="Gill Sans MT" pitchFamily="34" charset="0"/>
              </a:rPr>
              <a:t>in a room with a </a:t>
            </a:r>
            <a:r>
              <a:rPr lang="en-US" dirty="0" smtClean="0">
                <a:solidFill>
                  <a:srgbClr val="0070C0"/>
                </a:solidFill>
                <a:latin typeface="Gill Sans MT" pitchFamily="34" charset="0"/>
              </a:rPr>
              <a:t>weapon</a:t>
            </a:r>
            <a:r>
              <a:rPr lang="en-US" dirty="0" smtClean="0">
                <a:latin typeface="Gill Sans MT" pitchFamily="34" charset="0"/>
              </a:rPr>
              <a:t>,  and set the </a:t>
            </a:r>
            <a:r>
              <a:rPr lang="en-US" i="1" dirty="0" err="1" smtClean="0">
                <a:solidFill>
                  <a:srgbClr val="C00000"/>
                </a:solidFill>
                <a:latin typeface="Gill Sans MT" pitchFamily="34" charset="0"/>
              </a:rPr>
              <a:t>powerValue</a:t>
            </a:r>
            <a:r>
              <a:rPr lang="en-US" dirty="0" smtClean="0">
                <a:latin typeface="Gill Sans MT" pitchFamily="34" charset="0"/>
              </a:rPr>
              <a:t> attribute of the new weapon to be half of the monster.</a:t>
            </a:r>
            <a:endParaRPr lang="en-US" dirty="0">
              <a:latin typeface="Gill Sans MT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838200" y="1905000"/>
            <a:ext cx="7173036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 MT" pitchFamily="34" charset="0"/>
              </a:rPr>
              <a:t>Step 1. Demonstration &amp; Recording</a:t>
            </a:r>
            <a:endParaRPr lang="en-US" sz="3600" dirty="0">
              <a:latin typeface="Gill Sans MT" pitchFamily="34" charset="0"/>
            </a:endParaRPr>
          </a:p>
        </p:txBody>
      </p:sp>
      <p:pic>
        <p:nvPicPr>
          <p:cNvPr id="4" name="Picture 3" descr="PPT64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1676400"/>
            <a:ext cx="1571429" cy="2276191"/>
          </a:xfrm>
          <a:prstGeom prst="rect">
            <a:avLst/>
          </a:prstGeom>
        </p:spPr>
      </p:pic>
      <p:pic>
        <p:nvPicPr>
          <p:cNvPr id="5" name="Picture 4" descr="PPT64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800" y="2209800"/>
            <a:ext cx="1758461" cy="1524000"/>
          </a:xfrm>
          <a:prstGeom prst="rect">
            <a:avLst/>
          </a:prstGeom>
        </p:spPr>
      </p:pic>
      <p:pic>
        <p:nvPicPr>
          <p:cNvPr id="6" name="Picture 5" descr="PPT64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" y="1752600"/>
            <a:ext cx="2190476" cy="212381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38200" y="4343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"/>
                <a:gridCol w="487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14400" y="47244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4724400"/>
            <a:ext cx="272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Select a </a:t>
            </a:r>
            <a:r>
              <a:rPr lang="en-US" i="1" dirty="0" smtClean="0">
                <a:solidFill>
                  <a:srgbClr val="FF0000"/>
                </a:solidFill>
              </a:rPr>
              <a:t>Monster</a:t>
            </a:r>
            <a:r>
              <a:rPr lang="en-US" dirty="0" smtClean="0">
                <a:solidFill>
                  <a:srgbClr val="FF0000"/>
                </a:solidFill>
              </a:rPr>
              <a:t> in a room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54980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33600" y="5498068"/>
            <a:ext cx="200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Add a new </a:t>
            </a:r>
            <a:r>
              <a:rPr lang="en-US" i="1" dirty="0" smtClean="0">
                <a:solidFill>
                  <a:srgbClr val="00B050"/>
                </a:solidFill>
              </a:rPr>
              <a:t>Weapon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51170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3600" y="511706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Delete the </a:t>
            </a:r>
            <a:r>
              <a:rPr lang="en-US" i="1" dirty="0" smtClean="0">
                <a:solidFill>
                  <a:srgbClr val="7030A0"/>
                </a:solidFill>
              </a:rPr>
              <a:t>Monster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8674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3600" y="5867400"/>
            <a:ext cx="42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Set the </a:t>
            </a:r>
            <a:r>
              <a:rPr lang="en-US" i="1" dirty="0" err="1" smtClean="0">
                <a:solidFill>
                  <a:schemeClr val="accent5">
                    <a:lumMod val="50000"/>
                  </a:schemeClr>
                </a:solidFill>
              </a:rPr>
              <a:t>powerValue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of the new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Weapon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429000" y="914400"/>
            <a:ext cx="3475487" cy="3333210"/>
            <a:chOff x="3429000" y="914400"/>
            <a:chExt cx="3475487" cy="3333210"/>
          </a:xfrm>
        </p:grpSpPr>
        <p:pic>
          <p:nvPicPr>
            <p:cNvPr id="18" name="Picture 17" descr="PPT6F7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5200" y="914400"/>
              <a:ext cx="3399287" cy="3333210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429000" y="3352800"/>
              <a:ext cx="685800" cy="6096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Step 1. Demonstration &amp; Recording</a:t>
            </a:r>
            <a:endParaRPr lang="en-US" sz="3600" dirty="0">
              <a:latin typeface="Gill Sans MT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4179332"/>
          <a:ext cx="8229600" cy="17221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4400"/>
                <a:gridCol w="20574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Detail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r>
                        <a:rPr lang="en-US" baseline="0" dirty="0" smtClean="0"/>
                        <a:t> 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Root.MazeFolder.Room2.Monster1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Root.MazeFolder.Room2  (Weapon1)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Root.MazeFolder.Room2.Weapon1.powerValue </a:t>
                      </a:r>
                      <a:r>
                        <a:rPr lang="en-US" sz="1600" dirty="0" smtClean="0"/>
                        <a:t>(Root.MazeFolder.Room2.Monster1.powerValue</a:t>
                      </a:r>
                      <a:r>
                        <a:rPr lang="en-US" sz="1600" baseline="0" dirty="0" smtClean="0"/>
                        <a:t> / 2</a:t>
                      </a:r>
                      <a:r>
                        <a:rPr lang="en-US" sz="160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95400" y="1371600"/>
          <a:ext cx="6096000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"/>
                <a:gridCol w="487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71600" y="1752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1752600"/>
            <a:ext cx="272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Select a </a:t>
            </a:r>
            <a:r>
              <a:rPr lang="en-US" i="1" dirty="0" smtClean="0">
                <a:solidFill>
                  <a:srgbClr val="FF0000"/>
                </a:solidFill>
              </a:rPr>
              <a:t>Monster</a:t>
            </a:r>
            <a:r>
              <a:rPr lang="en-US" dirty="0" smtClean="0">
                <a:solidFill>
                  <a:srgbClr val="FF0000"/>
                </a:solidFill>
              </a:rPr>
              <a:t> in a room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2526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2526268"/>
            <a:ext cx="200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Add a new </a:t>
            </a:r>
            <a:r>
              <a:rPr lang="en-US" i="1" dirty="0" smtClean="0">
                <a:solidFill>
                  <a:srgbClr val="00B050"/>
                </a:solidFill>
              </a:rPr>
              <a:t>Weapon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2145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0800" y="214526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Delete the </a:t>
            </a:r>
            <a:r>
              <a:rPr lang="en-US" i="1" dirty="0" smtClean="0">
                <a:solidFill>
                  <a:srgbClr val="7030A0"/>
                </a:solidFill>
              </a:rPr>
              <a:t>Monster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1600" y="2895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90800" y="2895600"/>
            <a:ext cx="42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Set the </a:t>
            </a:r>
            <a:r>
              <a:rPr lang="en-US" i="1" dirty="0" err="1" smtClean="0">
                <a:solidFill>
                  <a:schemeClr val="accent5">
                    <a:lumMod val="50000"/>
                  </a:schemeClr>
                </a:solidFill>
              </a:rPr>
              <a:t>powerValue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of the new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Weapon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191000" y="3429524"/>
            <a:ext cx="381000" cy="597408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95800" y="35052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Recorded as follows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Step. 2 Operation Optimization</a:t>
            </a:r>
            <a:endParaRPr lang="en-US" sz="3600" dirty="0">
              <a:latin typeface="Gill Sans MT" pitchFamily="34" charset="0"/>
            </a:endParaRP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30725"/>
          </a:xfrm>
        </p:spPr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Eliminate meaningless operations</a:t>
            </a:r>
            <a:endParaRPr lang="en-US" sz="2400" dirty="0">
              <a:latin typeface="Gill Sans MT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990600" y="1981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"/>
                <a:gridCol w="487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Add a </a:t>
                      </a:r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Monster1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in </a:t>
                      </a:r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Room2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Delete the </a:t>
                      </a:r>
                      <a:r>
                        <a:rPr lang="en-US" i="1" dirty="0" smtClean="0">
                          <a:solidFill>
                            <a:srgbClr val="7030A0"/>
                          </a:solidFill>
                        </a:rPr>
                        <a:t>Gold1 </a:t>
                      </a: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in</a:t>
                      </a:r>
                      <a:r>
                        <a:rPr lang="en-US" i="1" dirty="0" smtClean="0">
                          <a:solidFill>
                            <a:srgbClr val="7030A0"/>
                          </a:solidFill>
                        </a:rPr>
                        <a:t> Room2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Set the </a:t>
                      </a:r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powerValue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of </a:t>
                      </a:r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Monster1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to be </a:t>
                      </a:r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Connect </a:t>
                      </a:r>
                      <a:r>
                        <a:rPr lang="en-US" i="1" dirty="0" smtClean="0">
                          <a:solidFill>
                            <a:srgbClr val="00B050"/>
                          </a:solidFill>
                        </a:rPr>
                        <a:t>Room2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and </a:t>
                      </a:r>
                      <a:r>
                        <a:rPr lang="en-US" i="1" dirty="0" smtClean="0">
                          <a:solidFill>
                            <a:srgbClr val="00B050"/>
                          </a:solidFill>
                        </a:rPr>
                        <a:t>Room9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Delete </a:t>
                      </a:r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Monster1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in </a:t>
                      </a:r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Room2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 </a:t>
                      </a:r>
                      <a:r>
                        <a:rPr lang="en-US" i="1" dirty="0" smtClean="0"/>
                        <a:t>Room2</a:t>
                      </a:r>
                      <a:r>
                        <a:rPr lang="en-US" dirty="0" smtClean="0"/>
                        <a:t> and </a:t>
                      </a:r>
                      <a:r>
                        <a:rPr lang="en-US" i="1" dirty="0" smtClean="0"/>
                        <a:t>Room10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990600" y="5146040"/>
          <a:ext cx="6096000" cy="14833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"/>
                <a:gridCol w="487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Delete the </a:t>
                      </a:r>
                      <a:r>
                        <a:rPr lang="en-US" i="1" dirty="0" smtClean="0">
                          <a:solidFill>
                            <a:srgbClr val="7030A0"/>
                          </a:solidFill>
                        </a:rPr>
                        <a:t>Gold1 </a:t>
                      </a: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in</a:t>
                      </a:r>
                      <a:r>
                        <a:rPr lang="en-US" i="1" dirty="0" smtClean="0">
                          <a:solidFill>
                            <a:srgbClr val="7030A0"/>
                          </a:solidFill>
                        </a:rPr>
                        <a:t> Room2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Connect </a:t>
                      </a:r>
                      <a:r>
                        <a:rPr lang="en-US" i="1" dirty="0" smtClean="0">
                          <a:solidFill>
                            <a:srgbClr val="00B050"/>
                          </a:solidFill>
                        </a:rPr>
                        <a:t>Room2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and </a:t>
                      </a:r>
                      <a:r>
                        <a:rPr lang="en-US" i="1" dirty="0" smtClean="0">
                          <a:solidFill>
                            <a:srgbClr val="00B050"/>
                          </a:solidFill>
                        </a:rPr>
                        <a:t>Room9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 </a:t>
                      </a:r>
                      <a:r>
                        <a:rPr lang="en-US" i="1" dirty="0" smtClean="0"/>
                        <a:t>Room2</a:t>
                      </a:r>
                      <a:r>
                        <a:rPr lang="en-US" dirty="0" smtClean="0"/>
                        <a:t> and </a:t>
                      </a:r>
                      <a:r>
                        <a:rPr lang="en-US" i="1" dirty="0" smtClean="0"/>
                        <a:t>Room10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Down Arrow 32"/>
          <p:cNvSpPr/>
          <p:nvPr/>
        </p:nvSpPr>
        <p:spPr>
          <a:xfrm>
            <a:off x="3962400" y="4648200"/>
            <a:ext cx="228600" cy="4572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Step. 2 Operation Optimization</a:t>
            </a:r>
            <a:endParaRPr lang="en-US" sz="3600" dirty="0">
              <a:latin typeface="Gill Sans M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126" y="1524000"/>
            <a:ext cx="79528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Gill Sans MT" pitchFamily="34" charset="0"/>
                <a:cs typeface="Arial" pitchFamily="34" charset="0"/>
              </a:rPr>
              <a:t>for</a:t>
            </a:r>
            <a:r>
              <a:rPr lang="en-US" dirty="0" smtClean="0">
                <a:latin typeface="Gill Sans MT" pitchFamily="34" charset="0"/>
                <a:cs typeface="Arial" pitchFamily="34" charset="0"/>
              </a:rPr>
              <a:t> </a:t>
            </a:r>
            <a:r>
              <a:rPr lang="en-US" b="1" dirty="0" smtClean="0">
                <a:latin typeface="Gill Sans MT" pitchFamily="34" charset="0"/>
                <a:cs typeface="Arial" pitchFamily="34" charset="0"/>
              </a:rPr>
              <a:t>each</a:t>
            </a:r>
            <a:r>
              <a:rPr lang="en-US" dirty="0" smtClean="0">
                <a:latin typeface="Gill Sans MT" pitchFamily="34" charset="0"/>
                <a:cs typeface="Arial" pitchFamily="34" charset="0"/>
              </a:rPr>
              <a:t> op in the input operation list 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</a:t>
            </a:r>
            <a:r>
              <a:rPr lang="en-US" b="1" dirty="0" smtClean="0">
                <a:latin typeface="Gill Sans MT" pitchFamily="34" charset="0"/>
                <a:cs typeface="Arial" pitchFamily="34" charset="0"/>
              </a:rPr>
              <a:t>switch</a:t>
            </a:r>
            <a:r>
              <a:rPr lang="en-US" dirty="0" smtClean="0">
                <a:latin typeface="Gill Sans MT" pitchFamily="34" charset="0"/>
                <a:cs typeface="Arial" pitchFamily="34" charset="0"/>
              </a:rPr>
              <a:t> (op.type) 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   </a:t>
            </a:r>
            <a:r>
              <a:rPr lang="en-US" dirty="0" smtClean="0">
                <a:solidFill>
                  <a:srgbClr val="00B0F0"/>
                </a:solidFill>
                <a:latin typeface="Gill Sans MT" pitchFamily="34" charset="0"/>
                <a:cs typeface="Arial" pitchFamily="34" charset="0"/>
              </a:rPr>
              <a:t>case ADD: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       </a:t>
            </a:r>
            <a:r>
              <a:rPr lang="en-US" b="1" dirty="0" smtClean="0">
                <a:latin typeface="Gill Sans MT" pitchFamily="34" charset="0"/>
                <a:cs typeface="Arial" pitchFamily="34" charset="0"/>
              </a:rPr>
              <a:t>if</a:t>
            </a:r>
            <a:r>
              <a:rPr lang="en-US" dirty="0" smtClean="0">
                <a:latin typeface="Gill Sans MT" pitchFamily="34" charset="0"/>
                <a:cs typeface="Arial" pitchFamily="34" charset="0"/>
              </a:rPr>
              <a:t> the element is never used in the later operations, but is removed by a 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       REMOVE operation later, eliminate both ADD and REMOVE operations. 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   </a:t>
            </a:r>
            <a:r>
              <a:rPr lang="en-US" dirty="0" smtClean="0">
                <a:solidFill>
                  <a:srgbClr val="00B0F0"/>
                </a:solidFill>
                <a:latin typeface="Gill Sans MT" pitchFamily="34" charset="0"/>
                <a:cs typeface="Arial" pitchFamily="34" charset="0"/>
              </a:rPr>
              <a:t>case MODIFY: 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       </a:t>
            </a:r>
            <a:r>
              <a:rPr lang="en-US" b="1" dirty="0" smtClean="0">
                <a:latin typeface="Gill Sans MT" pitchFamily="34" charset="0"/>
                <a:cs typeface="Arial" pitchFamily="34" charset="0"/>
              </a:rPr>
              <a:t>if</a:t>
            </a:r>
            <a:r>
              <a:rPr lang="en-US" dirty="0" smtClean="0">
                <a:latin typeface="Gill Sans MT" pitchFamily="34" charset="0"/>
                <a:cs typeface="Arial" pitchFamily="34" charset="0"/>
              </a:rPr>
              <a:t> the element is used in the later operations, then keep it.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       traverse the final model instance and search the element being modified 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       </a:t>
            </a:r>
            <a:r>
              <a:rPr lang="en-US" b="1" dirty="0" smtClean="0">
                <a:latin typeface="Gill Sans MT" pitchFamily="34" charset="0"/>
                <a:cs typeface="Arial" pitchFamily="34" charset="0"/>
              </a:rPr>
              <a:t>if</a:t>
            </a:r>
            <a:r>
              <a:rPr lang="en-US" dirty="0" smtClean="0">
                <a:latin typeface="Gill Sans MT" pitchFamily="34" charset="0"/>
                <a:cs typeface="Arial" pitchFamily="34" charset="0"/>
              </a:rPr>
              <a:t> not found then remove op from the list 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       </a:t>
            </a:r>
            <a:r>
              <a:rPr lang="en-US" b="1" dirty="0" smtClean="0">
                <a:latin typeface="Gill Sans MT" pitchFamily="34" charset="0"/>
                <a:cs typeface="Arial" pitchFamily="34" charset="0"/>
              </a:rPr>
              <a:t>if</a:t>
            </a:r>
            <a:r>
              <a:rPr lang="en-US" dirty="0" smtClean="0">
                <a:latin typeface="Gill Sans MT" pitchFamily="34" charset="0"/>
                <a:cs typeface="Arial" pitchFamily="34" charset="0"/>
              </a:rPr>
              <a:t> found then compare the attribute value with the value stored in op 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           </a:t>
            </a:r>
            <a:r>
              <a:rPr lang="en-US" b="1" dirty="0" smtClean="0">
                <a:latin typeface="Gill Sans MT" pitchFamily="34" charset="0"/>
                <a:cs typeface="Arial" pitchFamily="34" charset="0"/>
              </a:rPr>
              <a:t>if</a:t>
            </a:r>
            <a:r>
              <a:rPr lang="en-US" dirty="0" smtClean="0">
                <a:latin typeface="Gill Sans MT" pitchFamily="34" charset="0"/>
                <a:cs typeface="Arial" pitchFamily="34" charset="0"/>
              </a:rPr>
              <a:t> different then remove op from the list </a:t>
            </a:r>
          </a:p>
          <a:p>
            <a:r>
              <a:rPr lang="en-US" dirty="0" smtClean="0">
                <a:latin typeface="Gill Sans MT" pitchFamily="34" charset="0"/>
                <a:cs typeface="Arial" pitchFamily="34" charset="0"/>
              </a:rPr>
              <a:t>… …	</a:t>
            </a:r>
          </a:p>
          <a:p>
            <a:endParaRPr lang="en-US" dirty="0">
              <a:latin typeface="Gill Sans M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143000"/>
            <a:ext cx="272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Optimization Algorithm</a:t>
            </a:r>
            <a:endParaRPr lang="en-US" b="1" dirty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553200" y="4821220"/>
          <a:ext cx="2590800" cy="20367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8160"/>
                <a:gridCol w="2072640"/>
              </a:tblGrid>
              <a:tr h="233085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Step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Operation</a:t>
                      </a:r>
                      <a:endParaRPr lang="en-US" sz="1050" dirty="0"/>
                    </a:p>
                  </a:txBody>
                  <a:tcPr/>
                </a:tc>
              </a:tr>
              <a:tr h="233085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Add a </a:t>
                      </a:r>
                      <a:r>
                        <a:rPr lang="en-US" sz="1050" i="1" dirty="0" smtClean="0">
                          <a:solidFill>
                            <a:srgbClr val="FF0000"/>
                          </a:solidFill>
                        </a:rPr>
                        <a:t>Monster1</a:t>
                      </a:r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 in </a:t>
                      </a:r>
                      <a:r>
                        <a:rPr lang="en-US" sz="1050" i="1" dirty="0" smtClean="0">
                          <a:solidFill>
                            <a:srgbClr val="FF0000"/>
                          </a:solidFill>
                        </a:rPr>
                        <a:t>Room2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</a:tr>
              <a:tr h="233085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endParaRPr lang="en-US" sz="105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rgbClr val="7030A0"/>
                          </a:solidFill>
                        </a:rPr>
                        <a:t>Delete the </a:t>
                      </a:r>
                      <a:r>
                        <a:rPr lang="en-US" sz="1050" i="1" dirty="0" smtClean="0">
                          <a:solidFill>
                            <a:srgbClr val="7030A0"/>
                          </a:solidFill>
                        </a:rPr>
                        <a:t>Gold1 </a:t>
                      </a:r>
                      <a:r>
                        <a:rPr lang="en-US" sz="1050" dirty="0" smtClean="0">
                          <a:solidFill>
                            <a:srgbClr val="7030A0"/>
                          </a:solidFill>
                        </a:rPr>
                        <a:t>in</a:t>
                      </a:r>
                      <a:r>
                        <a:rPr lang="en-US" sz="1050" i="1" dirty="0" smtClean="0">
                          <a:solidFill>
                            <a:srgbClr val="7030A0"/>
                          </a:solidFill>
                        </a:rPr>
                        <a:t> Room2</a:t>
                      </a:r>
                    </a:p>
                  </a:txBody>
                  <a:tcPr/>
                </a:tc>
              </a:tr>
              <a:tr h="381412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Set the </a:t>
                      </a:r>
                      <a:r>
                        <a:rPr lang="en-US" sz="1050" i="1" dirty="0" smtClean="0">
                          <a:solidFill>
                            <a:srgbClr val="FF0000"/>
                          </a:solidFill>
                        </a:rPr>
                        <a:t>powerValue</a:t>
                      </a:r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 of </a:t>
                      </a:r>
                      <a:r>
                        <a:rPr lang="en-US" sz="1050" i="1" dirty="0" smtClean="0">
                          <a:solidFill>
                            <a:srgbClr val="FF0000"/>
                          </a:solidFill>
                        </a:rPr>
                        <a:t>Monster1</a:t>
                      </a:r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 to be </a:t>
                      </a:r>
                      <a:r>
                        <a:rPr lang="en-US" sz="1050" i="1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309730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en-US" sz="105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rgbClr val="00B050"/>
                          </a:solidFill>
                        </a:rPr>
                        <a:t>Connect </a:t>
                      </a:r>
                      <a:r>
                        <a:rPr lang="en-US" sz="1050" i="1" dirty="0" smtClean="0">
                          <a:solidFill>
                            <a:srgbClr val="00B050"/>
                          </a:solidFill>
                        </a:rPr>
                        <a:t>Room2</a:t>
                      </a:r>
                      <a:r>
                        <a:rPr lang="en-US" sz="1050" dirty="0" smtClean="0">
                          <a:solidFill>
                            <a:srgbClr val="00B050"/>
                          </a:solidFill>
                        </a:rPr>
                        <a:t> and </a:t>
                      </a:r>
                      <a:r>
                        <a:rPr lang="en-US" sz="1050" i="1" dirty="0" smtClean="0">
                          <a:solidFill>
                            <a:srgbClr val="00B050"/>
                          </a:solidFill>
                        </a:rPr>
                        <a:t>Room9</a:t>
                      </a:r>
                    </a:p>
                  </a:txBody>
                  <a:tcPr/>
                </a:tc>
              </a:tr>
              <a:tr h="233085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Delete </a:t>
                      </a:r>
                      <a:r>
                        <a:rPr lang="en-US" sz="1050" i="1" dirty="0" smtClean="0">
                          <a:solidFill>
                            <a:srgbClr val="FF0000"/>
                          </a:solidFill>
                        </a:rPr>
                        <a:t>Monster1</a:t>
                      </a:r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 in </a:t>
                      </a:r>
                      <a:r>
                        <a:rPr lang="en-US" sz="1050" i="1" dirty="0" smtClean="0">
                          <a:solidFill>
                            <a:srgbClr val="FF0000"/>
                          </a:solidFill>
                        </a:rPr>
                        <a:t>Room2</a:t>
                      </a:r>
                      <a:endParaRPr lang="en-US" sz="105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</a:tr>
              <a:tr h="309730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6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Connect </a:t>
                      </a:r>
                      <a:r>
                        <a:rPr lang="en-US" sz="1050" i="1" dirty="0" smtClean="0"/>
                        <a:t>Room2</a:t>
                      </a:r>
                      <a:r>
                        <a:rPr lang="en-US" sz="1050" dirty="0" smtClean="0"/>
                        <a:t> and </a:t>
                      </a:r>
                      <a:r>
                        <a:rPr lang="en-US" sz="1050" i="1" dirty="0" smtClean="0"/>
                        <a:t>Room10</a:t>
                      </a:r>
                      <a:endParaRPr lang="en-US" sz="1050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Down Arrow 8"/>
          <p:cNvSpPr/>
          <p:nvPr/>
        </p:nvSpPr>
        <p:spPr bwMode="auto">
          <a:xfrm>
            <a:off x="6324600" y="5334000"/>
            <a:ext cx="152400" cy="914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34791" y="5181600"/>
            <a:ext cx="5051609" cy="990600"/>
            <a:chOff x="434791" y="5181600"/>
            <a:chExt cx="5051609" cy="990600"/>
          </a:xfrm>
        </p:grpSpPr>
        <p:sp>
          <p:nvSpPr>
            <p:cNvPr id="10" name="TextBox 9"/>
            <p:cNvSpPr txBox="1"/>
            <p:nvPr/>
          </p:nvSpPr>
          <p:spPr>
            <a:xfrm>
              <a:off x="434791" y="5181600"/>
              <a:ext cx="3984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Alternative Optimization Algorithm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7200" y="5525869"/>
              <a:ext cx="502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 pitchFamily="34" charset="0"/>
                  <a:cs typeface="Arial" pitchFamily="34" charset="0"/>
                </a:rPr>
                <a:t>Compare the initial and final models, and find out the graph differences</a:t>
              </a:r>
              <a:endParaRPr lang="en-US" dirty="0">
                <a:latin typeface="Gill Sans MT" pitchFamily="34" charset="0"/>
                <a:cs typeface="Arial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Step. 3 Infer Transformation Pattern</a:t>
            </a:r>
            <a:endParaRPr lang="en-US" sz="36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30725"/>
          </a:xfrm>
        </p:spPr>
        <p:txBody>
          <a:bodyPr/>
          <a:lstStyle/>
          <a:p>
            <a:r>
              <a:rPr lang="en-US" sz="2800" dirty="0" smtClean="0">
                <a:latin typeface="Gill Sans MT" pitchFamily="34" charset="0"/>
              </a:rPr>
              <a:t>A transformation pattern includes:</a:t>
            </a:r>
          </a:p>
          <a:p>
            <a:pPr lvl="1"/>
            <a:r>
              <a:rPr lang="en-US" sz="2400" dirty="0" smtClean="0">
                <a:latin typeface="Gill Sans MT" pitchFamily="34" charset="0"/>
              </a:rPr>
              <a:t>Transformation precondition (Where)</a:t>
            </a:r>
          </a:p>
          <a:p>
            <a:pPr lvl="1"/>
            <a:r>
              <a:rPr lang="en-US" sz="2400" dirty="0" smtClean="0">
                <a:latin typeface="Gill Sans MT" pitchFamily="34" charset="0"/>
              </a:rPr>
              <a:t>Transformation actions (How)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990600" y="4612640"/>
          <a:ext cx="51054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57812"/>
                <a:gridCol w="45475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Transformation Actions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Remove elem4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elem5 in elem3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Set elem5.powerValue = elem4 / 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0600" y="2971800"/>
          <a:ext cx="3733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33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 (Elements</a:t>
                      </a:r>
                      <a:r>
                        <a:rPr lang="en-US" baseline="0" dirty="0" smtClean="0"/>
                        <a:t> needed)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elem1.elem2.elem3.elem4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elem1.elem2.elem3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elem5)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elem1.elem2.elem3.elem5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029200" y="2971800"/>
          <a:ext cx="35052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Precondition (Elements</a:t>
                      </a:r>
                      <a:r>
                        <a:rPr lang="en-US" baseline="0" dirty="0" smtClean="0"/>
                        <a:t> Type)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elem1 – Root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elem2 – </a:t>
                      </a:r>
                      <a:r>
                        <a:rPr lang="en-US" dirty="0" err="1" smtClean="0"/>
                        <a:t>MazeFolder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elem3 –</a:t>
                      </a:r>
                      <a:r>
                        <a:rPr lang="en-US" baseline="0" dirty="0" smtClean="0"/>
                        <a:t> Room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elem4 – Monster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elem5 – Weapon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457200" y="3276600"/>
          <a:ext cx="8229600" cy="17221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4400"/>
                <a:gridCol w="20574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Detail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r>
                        <a:rPr lang="en-US" baseline="0" dirty="0" smtClean="0"/>
                        <a:t> 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Root.MazeFolder.Room2.Monster1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Root.MazeFolder.Room2  (Weapon1)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Root.MazeFolder.Room2.Weapon1.powerValue </a:t>
                      </a:r>
                      <a:r>
                        <a:rPr lang="en-US" sz="1600" dirty="0" smtClean="0"/>
                        <a:t>(Root.MazeFolder.Room2.Monster1.powerValue</a:t>
                      </a:r>
                      <a:r>
                        <a:rPr lang="en-US" sz="1600" baseline="0" dirty="0" smtClean="0"/>
                        <a:t> / 2</a:t>
                      </a:r>
                      <a:r>
                        <a:rPr lang="en-US" sz="160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Step. 3 Infer Transformation Pattern</a:t>
            </a:r>
            <a:endParaRPr lang="en-US" sz="36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The advantages of using a Transformation Pattern:</a:t>
            </a:r>
          </a:p>
          <a:p>
            <a:pPr lvl="1"/>
            <a:r>
              <a:rPr lang="en-US" sz="2400" dirty="0" smtClean="0">
                <a:latin typeface="Gill Sans MT" pitchFamily="34" charset="0"/>
              </a:rPr>
              <a:t>Easy to implement</a:t>
            </a:r>
          </a:p>
          <a:p>
            <a:pPr lvl="1"/>
            <a:r>
              <a:rPr lang="en-US" sz="2400" dirty="0" smtClean="0">
                <a:latin typeface="Gill Sans MT" pitchFamily="34" charset="0"/>
              </a:rPr>
              <a:t>Independent of MTLs</a:t>
            </a:r>
          </a:p>
          <a:p>
            <a:pPr lvl="1"/>
            <a:r>
              <a:rPr lang="en-US" sz="2400" dirty="0" smtClean="0">
                <a:latin typeface="Gill Sans MT" pitchFamily="34" charset="0"/>
              </a:rPr>
              <a:t>Users are completely isolated from MTLs</a:t>
            </a:r>
          </a:p>
          <a:p>
            <a:pPr lvl="1"/>
            <a:r>
              <a:rPr lang="en-US" sz="2400" dirty="0" smtClean="0">
                <a:latin typeface="Gill Sans MT" pitchFamily="34" charset="0"/>
              </a:rPr>
              <a:t>Can be used to generate code</a:t>
            </a:r>
            <a:endParaRPr lang="en-US" sz="2400" dirty="0">
              <a:latin typeface="Gill Sans MT" pitchFamily="34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433" y="4191000"/>
            <a:ext cx="3276600" cy="135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PT3F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6233" y="3962400"/>
            <a:ext cx="1511767" cy="211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317414" y="4535269"/>
            <a:ext cx="8002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VS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0630" y="5605046"/>
            <a:ext cx="2276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Transformation Pattern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0" y="6172200"/>
            <a:ext cx="2057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MTL Rules or Codes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Step. 4 Precondition Matching </a:t>
            </a:r>
            <a:endParaRPr lang="en-US" sz="36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>
                <a:latin typeface="Gill Sans MT" pitchFamily="34" charset="0"/>
              </a:rPr>
              <a:t>Traverse the whole model instance and list all elements</a:t>
            </a:r>
          </a:p>
          <a:p>
            <a:pPr algn="just"/>
            <a:r>
              <a:rPr lang="en-US" sz="2400" dirty="0" smtClean="0">
                <a:latin typeface="Gill Sans MT" pitchFamily="34" charset="0"/>
              </a:rPr>
              <a:t>Start to match the elements in the precondition one by one</a:t>
            </a:r>
          </a:p>
          <a:p>
            <a:pPr algn="just"/>
            <a:r>
              <a:rPr lang="en-US" sz="2400" dirty="0" smtClean="0">
                <a:latin typeface="Gill Sans MT" pitchFamily="34" charset="0"/>
              </a:rPr>
              <a:t>Backtracking algorithm is used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PPT5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3200400"/>
            <a:ext cx="2743201" cy="242880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00400" y="3276600"/>
          <a:ext cx="28194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All Elements</a:t>
                      </a:r>
                      <a:r>
                        <a:rPr lang="en-US" sz="1200" baseline="0" dirty="0" smtClean="0"/>
                        <a:t> in the Instance</a:t>
                      </a:r>
                      <a:endParaRPr lang="en-US" sz="1200" dirty="0"/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Root.MazeFolder.Room1</a:t>
                      </a:r>
                      <a:endParaRPr lang="en-US" sz="1200" dirty="0"/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Root.MazeFolder.Room1.Gold1</a:t>
                      </a:r>
                      <a:endParaRPr lang="en-US" sz="1200" dirty="0"/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Root.MazeFolder.Room2.Monster1</a:t>
                      </a:r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Root.MazeFolder.Room2.Gold1</a:t>
                      </a:r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Root.MazeFolder.Room3</a:t>
                      </a:r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Root.MazeFolder.Room4.Weapon2</a:t>
                      </a:r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Root.MazeFolder.Room5</a:t>
                      </a:r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Root.MazeFolder.Room6.Weapon3</a:t>
                      </a:r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…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48400" y="3276600"/>
          <a:ext cx="2514600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Precondition (Elements</a:t>
                      </a:r>
                      <a:r>
                        <a:rPr lang="en-US" sz="1200" baseline="0" dirty="0" smtClean="0"/>
                        <a:t> needed)</a:t>
                      </a:r>
                      <a:endParaRPr lang="en-US" sz="12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elem1.elem2.elem3.elem4</a:t>
                      </a:r>
                      <a:endParaRPr lang="en-US" sz="12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elem1.elem2.elem3</a:t>
                      </a:r>
                      <a:r>
                        <a:rPr lang="en-US" sz="1200" baseline="0" dirty="0" smtClean="0"/>
                        <a:t> (</a:t>
                      </a:r>
                      <a:r>
                        <a:rPr lang="en-US" sz="1200" dirty="0" smtClean="0"/>
                        <a:t>elem5)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elem1.elem2.elem3.elem5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48400" y="4572000"/>
          <a:ext cx="2514600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/>
              </a:tblGrid>
              <a:tr h="2794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Precondition (Elements</a:t>
                      </a:r>
                      <a:r>
                        <a:rPr lang="en-US" sz="1200" baseline="0" dirty="0" smtClean="0"/>
                        <a:t> Type)</a:t>
                      </a:r>
                      <a:endParaRPr lang="en-US" sz="1200" dirty="0"/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elem1 – Root</a:t>
                      </a:r>
                      <a:endParaRPr lang="en-US" sz="1200" dirty="0"/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elem2 – </a:t>
                      </a:r>
                      <a:r>
                        <a:rPr lang="en-US" sz="1200" dirty="0" err="1" smtClean="0"/>
                        <a:t>MazeFolder</a:t>
                      </a:r>
                      <a:endParaRPr lang="en-US" sz="1200" dirty="0" smtClean="0"/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elem3 –</a:t>
                      </a:r>
                      <a:r>
                        <a:rPr lang="en-US" sz="1200" baseline="0" dirty="0" smtClean="0"/>
                        <a:t> Room</a:t>
                      </a:r>
                      <a:endParaRPr lang="en-US" sz="1200" dirty="0" smtClean="0"/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elem4 – Monster</a:t>
                      </a:r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elem5 – Weapon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 bwMode="auto">
          <a:xfrm>
            <a:off x="5791200" y="3581400"/>
            <a:ext cx="152400" cy="1981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Up Arrow 10"/>
          <p:cNvSpPr/>
          <p:nvPr/>
        </p:nvSpPr>
        <p:spPr bwMode="auto">
          <a:xfrm>
            <a:off x="5943600" y="4038600"/>
            <a:ext cx="152400" cy="1371600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6172200" y="3581400"/>
            <a:ext cx="152400" cy="7620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 pitchFamily="34" charset="0"/>
              </a:rPr>
              <a:t>Model Transformation (MT)</a:t>
            </a:r>
            <a:endParaRPr lang="en-US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A core technology in MDE &amp; DSM</a:t>
            </a:r>
            <a:endParaRPr lang="en-US" sz="2400" dirty="0">
              <a:latin typeface="Gill Sans MT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13418" y="2514600"/>
            <a:ext cx="7616182" cy="3787006"/>
            <a:chOff x="353409" y="2613794"/>
            <a:chExt cx="7616182" cy="3787006"/>
          </a:xfrm>
        </p:grpSpPr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38800" y="2613794"/>
              <a:ext cx="2330791" cy="226300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3128" y="4254178"/>
              <a:ext cx="2818672" cy="21466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57400" y="2743200"/>
              <a:ext cx="2927728" cy="20612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3409" y="4038600"/>
              <a:ext cx="3059939" cy="20574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Gill Sans MT" pitchFamily="34" charset="0"/>
              </a:rPr>
              <a:t>Step. 5 Executing Actions &amp; Correctness Checking </a:t>
            </a:r>
            <a:endParaRPr lang="en-US" sz="28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30725"/>
          </a:xfrm>
        </p:spPr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Once a matching location is found, actions can be executed</a:t>
            </a:r>
            <a:endParaRPr lang="en-US" sz="2400" dirty="0">
              <a:latin typeface="Gill Sans MT" pitchFamily="34" charset="0"/>
            </a:endParaRPr>
          </a:p>
        </p:txBody>
      </p:sp>
      <p:pic>
        <p:nvPicPr>
          <p:cNvPr id="4" name="Picture 3" descr="PPT5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195" y="2779873"/>
            <a:ext cx="3505200" cy="3103471"/>
          </a:xfrm>
          <a:prstGeom prst="rect">
            <a:avLst/>
          </a:prstGeom>
        </p:spPr>
      </p:pic>
      <p:pic>
        <p:nvPicPr>
          <p:cNvPr id="5" name="Picture 4" descr="PPT66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7595" y="2911544"/>
            <a:ext cx="3510605" cy="310825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823395" y="2987744"/>
            <a:ext cx="9144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42595" y="4740344"/>
            <a:ext cx="9144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395395" y="2987744"/>
            <a:ext cx="9144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462195" y="4816544"/>
            <a:ext cx="9144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337995" y="4206944"/>
            <a:ext cx="533400" cy="3048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06909" y="6031468"/>
            <a:ext cx="466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Gill Sans MT" pitchFamily="34" charset="0"/>
              </a:rPr>
              <a:t>powerValue of each weapon is also transformed</a:t>
            </a:r>
            <a:endParaRPr lang="en-US" dirty="0">
              <a:solidFill>
                <a:srgbClr val="C00000"/>
              </a:solidFill>
              <a:latin typeface="Gill Sans MT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Gill Sans MT" pitchFamily="34" charset="0"/>
              </a:rPr>
              <a:t>Step. 5 Executing Actions &amp; Correctness Checking</a:t>
            </a:r>
            <a:endParaRPr lang="en-US" sz="28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30725"/>
          </a:xfrm>
        </p:spPr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Violation of </a:t>
            </a:r>
            <a:r>
              <a:rPr lang="en-US" sz="2400" dirty="0" err="1" smtClean="0">
                <a:latin typeface="Gill Sans MT" pitchFamily="34" charset="0"/>
              </a:rPr>
              <a:t>metamodel</a:t>
            </a:r>
            <a:r>
              <a:rPr lang="en-US" sz="2400" dirty="0" smtClean="0">
                <a:latin typeface="Gill Sans MT" pitchFamily="34" charset="0"/>
              </a:rPr>
              <a:t> definition is possible</a:t>
            </a:r>
            <a:endParaRPr lang="en-US" sz="2400" dirty="0" smtClean="0"/>
          </a:p>
          <a:p>
            <a:pPr>
              <a:spcBef>
                <a:spcPts val="2400"/>
              </a:spcBef>
              <a:buNone/>
            </a:pPr>
            <a:endParaRPr lang="en-US" sz="2400" dirty="0" smtClean="0">
              <a:latin typeface="Gill Sans MT" pitchFamily="34" charset="0"/>
            </a:endParaRPr>
          </a:p>
          <a:p>
            <a:pPr>
              <a:spcBef>
                <a:spcPts val="2400"/>
              </a:spcBef>
            </a:pPr>
            <a:r>
              <a:rPr lang="en-US" sz="2400" dirty="0" smtClean="0">
                <a:latin typeface="Gill Sans MT" pitchFamily="34" charset="0"/>
              </a:rPr>
              <a:t>Logging and undo have been implemented</a:t>
            </a:r>
          </a:p>
          <a:p>
            <a:pPr>
              <a:spcBef>
                <a:spcPts val="2400"/>
              </a:spcBef>
            </a:pPr>
            <a:endParaRPr lang="en-US" sz="2400" dirty="0" smtClean="0"/>
          </a:p>
          <a:p>
            <a:pPr>
              <a:spcBef>
                <a:spcPts val="1800"/>
              </a:spcBef>
            </a:pPr>
            <a:r>
              <a:rPr lang="en-US" sz="2400" dirty="0" smtClean="0">
                <a:latin typeface="Gill Sans MT" pitchFamily="34" charset="0"/>
              </a:rPr>
              <a:t>It can be used to support transformation debug</a:t>
            </a:r>
            <a:endParaRPr lang="en-US" sz="2400" dirty="0">
              <a:latin typeface="Gill Sans MT" pitchFamily="34" charset="0"/>
            </a:endParaRPr>
          </a:p>
        </p:txBody>
      </p:sp>
      <p:pic>
        <p:nvPicPr>
          <p:cNvPr id="36866" name="Picture 2" descr="http://www.iconarchive.com/icons/visualpharm/must-have/Undo-256x25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2590800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868" name="Picture 4" descr="http://www.sapphiresteel.com/IMG/gif_rails_debugging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4635" y="3733800"/>
            <a:ext cx="1588365" cy="129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872" name="Picture 8" descr="http://upload.wikimedia.org/wikipedia/commons/f/f6/WrongWaySig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1066800"/>
            <a:ext cx="1524000" cy="11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Current Status of MTBD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30725"/>
          </a:xfrm>
        </p:spPr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Automatic inference without user refinement</a:t>
            </a:r>
          </a:p>
          <a:p>
            <a:r>
              <a:rPr lang="en-US" sz="2400" dirty="0" smtClean="0">
                <a:latin typeface="Gill Sans MT" pitchFamily="34" charset="0"/>
              </a:rPr>
              <a:t>Independent of any MTLs</a:t>
            </a:r>
          </a:p>
          <a:p>
            <a:r>
              <a:rPr lang="en-US" sz="2400" dirty="0" smtClean="0">
                <a:latin typeface="Gill Sans MT" pitchFamily="34" charset="0"/>
              </a:rPr>
              <a:t>Demonstration only relies on proper source models, not target models</a:t>
            </a:r>
          </a:p>
          <a:p>
            <a:r>
              <a:rPr lang="en-US" sz="2400" dirty="0" smtClean="0">
                <a:latin typeface="Gill Sans MT" pitchFamily="34" charset="0"/>
              </a:rPr>
              <a:t>Handle attribute transformation in a user-friendly manner</a:t>
            </a:r>
          </a:p>
          <a:p>
            <a:r>
              <a:rPr lang="en-US" sz="2400" dirty="0" smtClean="0">
                <a:latin typeface="Gill Sans MT" pitchFamily="34" charset="0"/>
              </a:rPr>
              <a:t>Supports simplifying a number of endogenous MT tasks</a:t>
            </a:r>
            <a:endParaRPr lang="en-US" sz="2400" dirty="0">
              <a:latin typeface="Gill Sans MT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4114799"/>
            <a:ext cx="2438400" cy="2286001"/>
            <a:chOff x="685800" y="4190999"/>
            <a:chExt cx="2438400" cy="2286001"/>
          </a:xfrm>
        </p:grpSpPr>
        <p:pic>
          <p:nvPicPr>
            <p:cNvPr id="5" name="Picture 4" descr="PPT6FB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190999"/>
              <a:ext cx="2438400" cy="191221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95721" y="6107668"/>
              <a:ext cx="1899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Gill Sans MT" pitchFamily="34" charset="0"/>
                </a:rPr>
                <a:t>Model Refactoring</a:t>
              </a:r>
              <a:endParaRPr lang="en-US" dirty="0">
                <a:solidFill>
                  <a:srgbClr val="C00000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34698" y="4191000"/>
            <a:ext cx="4648200" cy="1447800"/>
            <a:chOff x="4876800" y="4419600"/>
            <a:chExt cx="4648200" cy="1447800"/>
          </a:xfrm>
        </p:grpSpPr>
        <p:pic>
          <p:nvPicPr>
            <p:cNvPr id="8" name="Picture 3" descr="4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76800" y="4419600"/>
              <a:ext cx="1930400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841252" y="4572000"/>
              <a:ext cx="2683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Gill Sans MT" pitchFamily="34" charset="0"/>
                </a:rPr>
                <a:t>Aspect-Oriented Modeling</a:t>
              </a:r>
              <a:endParaRPr lang="en-US" dirty="0">
                <a:solidFill>
                  <a:srgbClr val="C00000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46550" y="4876800"/>
            <a:ext cx="4845050" cy="1828800"/>
            <a:chOff x="4114800" y="4648200"/>
            <a:chExt cx="4845050" cy="1828800"/>
          </a:xfrm>
        </p:grpSpPr>
        <p:grpSp>
          <p:nvGrpSpPr>
            <p:cNvPr id="11" name="Group 4"/>
            <p:cNvGrpSpPr/>
            <p:nvPr/>
          </p:nvGrpSpPr>
          <p:grpSpPr>
            <a:xfrm>
              <a:off x="4114800" y="4648200"/>
              <a:ext cx="4845050" cy="1443038"/>
              <a:chOff x="71438" y="3454400"/>
              <a:chExt cx="8964612" cy="3170238"/>
            </a:xfrm>
          </p:grpSpPr>
          <p:pic>
            <p:nvPicPr>
              <p:cNvPr id="13" name="Picture 2" descr="FESML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932363" y="3454400"/>
                <a:ext cx="4103687" cy="3098800"/>
              </a:xfrm>
              <a:prstGeom prst="rect">
                <a:avLst/>
              </a:prstGeom>
              <a:noFill/>
              <a:ln w="19050" algn="ctr">
                <a:solidFill>
                  <a:srgbClr val="FF9379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4" name="Picture 7" descr="FESML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1438" y="3525838"/>
                <a:ext cx="4105275" cy="3098800"/>
              </a:xfrm>
              <a:prstGeom prst="rect">
                <a:avLst/>
              </a:prstGeom>
              <a:noFill/>
              <a:ln w="19050" algn="ctr">
                <a:solidFill>
                  <a:srgbClr val="FF9379"/>
                </a:solidFill>
                <a:miter lim="800000"/>
                <a:headEnd/>
                <a:tailEnd/>
              </a:ln>
              <a:effectLst/>
            </p:spPr>
          </p:pic>
          <p:grpSp>
            <p:nvGrpSpPr>
              <p:cNvPr id="15" name="Group 13"/>
              <p:cNvGrpSpPr>
                <a:grpSpLocks/>
              </p:cNvGrpSpPr>
              <p:nvPr/>
            </p:nvGrpSpPr>
            <p:grpSpPr bwMode="auto">
              <a:xfrm>
                <a:off x="4211638" y="4618038"/>
                <a:ext cx="684212" cy="682625"/>
                <a:chOff x="2608" y="2750"/>
                <a:chExt cx="431" cy="430"/>
              </a:xfrm>
            </p:grpSpPr>
            <p:sp>
              <p:nvSpPr>
                <p:cNvPr id="16" name="AutoShape 14"/>
                <p:cNvSpPr>
                  <a:spLocks noChangeArrowheads="1"/>
                </p:cNvSpPr>
                <p:nvPr/>
              </p:nvSpPr>
              <p:spPr bwMode="auto">
                <a:xfrm>
                  <a:off x="2608" y="2954"/>
                  <a:ext cx="431" cy="226"/>
                </a:xfrm>
                <a:custGeom>
                  <a:avLst/>
                  <a:gdLst>
                    <a:gd name="G0" fmla="+- 16200 0 0"/>
                    <a:gd name="G1" fmla="+- 5400 0 0"/>
                    <a:gd name="G2" fmla="+- 21600 0 5400"/>
                    <a:gd name="G3" fmla="+- 10800 0 5400"/>
                    <a:gd name="G4" fmla="+- 21600 0 16200"/>
                    <a:gd name="G5" fmla="*/ G4 G3 10800"/>
                    <a:gd name="G6" fmla="+- 21600 0 G5"/>
                    <a:gd name="T0" fmla="*/ 16200 w 21600"/>
                    <a:gd name="T1" fmla="*/ 0 h 21600"/>
                    <a:gd name="T2" fmla="*/ 0 w 21600"/>
                    <a:gd name="T3" fmla="*/ 10800 h 21600"/>
                    <a:gd name="T4" fmla="*/ 16200 w 21600"/>
                    <a:gd name="T5" fmla="*/ 21600 h 21600"/>
                    <a:gd name="T6" fmla="*/ 21600 w 21600"/>
                    <a:gd name="T7" fmla="*/ 10800 h 21600"/>
                    <a:gd name="T8" fmla="*/ 17694720 60000 65536"/>
                    <a:gd name="T9" fmla="*/ 11796480 60000 65536"/>
                    <a:gd name="T10" fmla="*/ 5898240 60000 65536"/>
                    <a:gd name="T11" fmla="*/ 0 60000 65536"/>
                    <a:gd name="T12" fmla="*/ 3375 w 21600"/>
                    <a:gd name="T13" fmla="*/ G1 h 21600"/>
                    <a:gd name="T14" fmla="*/ G6 w 21600"/>
                    <a:gd name="T15" fmla="*/ G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solidFill>
                  <a:srgbClr val="0066CC"/>
                </a:solidFill>
                <a:ln w="19050">
                  <a:solidFill>
                    <a:srgbClr val="99CCFF"/>
                  </a:solidFill>
                  <a:miter lim="800000"/>
                  <a:headEnd/>
                  <a:tailEnd/>
                </a:ln>
                <a:effectLst>
                  <a:outerShdw dist="40161" dir="4293903" algn="ctr" rotWithShape="0">
                    <a:srgbClr val="990000"/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endParaRPr lang="en-US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7" name="WordArt 1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08" y="2750"/>
                  <a:ext cx="385" cy="1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>
                      <a:ln w="19050">
                        <a:solidFill>
                          <a:srgbClr val="99CCFF"/>
                        </a:solidFill>
                        <a:round/>
                        <a:headEnd/>
                        <a:tailEnd/>
                      </a:ln>
                      <a:solidFill>
                        <a:srgbClr val="0066CC"/>
                      </a:solidFill>
                      <a:effectLst>
                        <a:outerShdw dist="35921" dir="2700000" algn="ctr" rotWithShape="0">
                          <a:srgbClr val="990000"/>
                        </a:outerShdw>
                      </a:effectLst>
                      <a:latin typeface="Impact"/>
                    </a:rPr>
                    <a:t>Scale Up</a:t>
                  </a:r>
                </a:p>
              </p:txBody>
            </p:sp>
          </p:grpSp>
        </p:grpSp>
        <p:sp>
          <p:nvSpPr>
            <p:cNvPr id="12" name="TextBox 11"/>
            <p:cNvSpPr txBox="1"/>
            <p:nvPr/>
          </p:nvSpPr>
          <p:spPr>
            <a:xfrm>
              <a:off x="5656630" y="6107668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Gill Sans MT" pitchFamily="34" charset="0"/>
                </a:rPr>
                <a:t>Model Scalability</a:t>
              </a:r>
              <a:endParaRPr lang="en-US" dirty="0">
                <a:solidFill>
                  <a:srgbClr val="C00000"/>
                </a:solidFill>
                <a:latin typeface="Gill Sans MT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Current Limitations of MT-Scribe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30725"/>
          </a:xfrm>
        </p:spPr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Although fully automatic, the power is limited compared to MTLs</a:t>
            </a:r>
          </a:p>
          <a:p>
            <a:pPr lvl="1"/>
            <a:r>
              <a:rPr lang="en-US" sz="2000" dirty="0" smtClean="0">
                <a:latin typeface="Gill Sans MT" pitchFamily="34" charset="0"/>
              </a:rPr>
              <a:t>Unable to specify </a:t>
            </a:r>
            <a:r>
              <a:rPr lang="en-US" sz="2000" dirty="0" smtClean="0">
                <a:latin typeface="Gill Sans MT" pitchFamily="34" charset="0"/>
              </a:rPr>
              <a:t>richer </a:t>
            </a:r>
            <a:r>
              <a:rPr lang="en-US" sz="2000" dirty="0" smtClean="0">
                <a:latin typeface="Gill Sans MT" pitchFamily="34" charset="0"/>
              </a:rPr>
              <a:t>precondition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2819400"/>
          <a:ext cx="3733800" cy="1447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33800"/>
              </a:tblGrid>
              <a:tr h="3619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Precondition (Elements</a:t>
                      </a:r>
                      <a:r>
                        <a:rPr lang="en-US" sz="1600" baseline="0" dirty="0" smtClean="0"/>
                        <a:t> needed)</a:t>
                      </a:r>
                      <a:endParaRPr lang="en-US" sz="1600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elem1.elem2.elem3.elem4</a:t>
                      </a:r>
                      <a:endParaRPr lang="en-US" sz="1600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elem1.elem2.elem3</a:t>
                      </a:r>
                      <a:r>
                        <a:rPr lang="en-US" sz="1600" baseline="0" dirty="0" smtClean="0"/>
                        <a:t> (</a:t>
                      </a:r>
                      <a:r>
                        <a:rPr lang="en-US" sz="1600" dirty="0" smtClean="0"/>
                        <a:t>elem5)</a:t>
                      </a:r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elem1.elem2.elem3.elem5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00600" y="2819400"/>
          <a:ext cx="3505200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05200"/>
              </a:tblGrid>
              <a:tr h="355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Precondition (Elements</a:t>
                      </a:r>
                      <a:r>
                        <a:rPr lang="en-US" sz="1600" baseline="0" dirty="0" smtClean="0"/>
                        <a:t> Type)</a:t>
                      </a:r>
                      <a:endParaRPr lang="en-US" sz="1600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elem1 – Root</a:t>
                      </a:r>
                      <a:endParaRPr lang="en-US" sz="1600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elem2 – </a:t>
                      </a:r>
                      <a:r>
                        <a:rPr lang="en-US" sz="1600" dirty="0" err="1" smtClean="0"/>
                        <a:t>MazeFolder</a:t>
                      </a:r>
                      <a:endParaRPr lang="en-US" sz="1600" dirty="0" smtClean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elem3 –</a:t>
                      </a:r>
                      <a:r>
                        <a:rPr lang="en-US" sz="1600" baseline="0" dirty="0" smtClean="0"/>
                        <a:t> Room</a:t>
                      </a:r>
                      <a:endParaRPr lang="en-US" sz="1600" dirty="0" smtClean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elem4 – Monster</a:t>
                      </a:r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elem5 – Weapon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6980" y="5144869"/>
            <a:ext cx="644202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Gill Sans MT" pitchFamily="34" charset="0"/>
              </a:rPr>
              <a:t>What if we only want to replace the Monster (powerValue &gt; 50)?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7030A0"/>
                </a:solidFill>
                <a:latin typeface="Gill Sans MT" pitchFamily="34" charset="0"/>
              </a:rPr>
              <a:t>What if the room must be connected to at least two other rooms?</a:t>
            </a:r>
            <a:endParaRPr lang="en-US" dirty="0">
              <a:solidFill>
                <a:srgbClr val="7030A0"/>
              </a:solidFill>
              <a:latin typeface="Gill Sans MT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Current Limitations of MT-Scribe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30725"/>
          </a:xfrm>
        </p:spPr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Although fully automatic, the power is limited compared to MTLs</a:t>
            </a:r>
          </a:p>
          <a:p>
            <a:pPr lvl="1"/>
            <a:r>
              <a:rPr lang="en-US" sz="2000" dirty="0" smtClean="0">
                <a:latin typeface="Gill Sans MT" pitchFamily="34" charset="0"/>
              </a:rPr>
              <a:t>Unable to specify </a:t>
            </a:r>
            <a:r>
              <a:rPr lang="en-US" sz="2000" dirty="0" smtClean="0">
                <a:latin typeface="Gill Sans MT" pitchFamily="34" charset="0"/>
              </a:rPr>
              <a:t>richer </a:t>
            </a:r>
            <a:r>
              <a:rPr lang="en-US" sz="2000" dirty="0" smtClean="0">
                <a:latin typeface="Gill Sans MT" pitchFamily="34" charset="0"/>
              </a:rPr>
              <a:t>precondition</a:t>
            </a:r>
          </a:p>
          <a:p>
            <a:pPr lvl="1"/>
            <a:r>
              <a:rPr lang="en-US" sz="2000" dirty="0" smtClean="0">
                <a:latin typeface="Gill Sans MT" pitchFamily="34" charset="0"/>
              </a:rPr>
              <a:t>Unable to express more diverse actions</a:t>
            </a:r>
          </a:p>
          <a:p>
            <a:pPr lvl="2"/>
            <a:r>
              <a:rPr lang="en-US" sz="1600" dirty="0" smtClean="0">
                <a:latin typeface="Gill Sans MT" pitchFamily="34" charset="0"/>
              </a:rPr>
              <a:t>e.g. max(), min() …</a:t>
            </a:r>
          </a:p>
          <a:p>
            <a:pPr lvl="1"/>
            <a:r>
              <a:rPr lang="en-US" sz="2000" dirty="0" smtClean="0">
                <a:latin typeface="Gill Sans MT" pitchFamily="34" charset="0"/>
              </a:rPr>
              <a:t>Unable to express generic actions</a:t>
            </a:r>
          </a:p>
          <a:p>
            <a:pPr lvl="2"/>
            <a:r>
              <a:rPr lang="en-US" sz="1600" dirty="0" smtClean="0">
                <a:latin typeface="Gill Sans MT" pitchFamily="34" charset="0"/>
              </a:rPr>
              <a:t>e.g. Delete all pieces of gold in a room</a:t>
            </a:r>
          </a:p>
          <a:p>
            <a:endParaRPr lang="en-US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333875"/>
            <a:ext cx="729574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5893" y="4191000"/>
            <a:ext cx="2847107" cy="228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2590800" y="4470400"/>
          <a:ext cx="2819400" cy="1854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67508"/>
                <a:gridCol w="19518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Step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Operation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Delete Gold1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Delete Gold2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4800600" y="4876800"/>
            <a:ext cx="24384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4800600" y="5715000"/>
            <a:ext cx="152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55308" y="594360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1108" y="594360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05800" y="594360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How to improve</a:t>
            </a:r>
            <a:r>
              <a:rPr lang="en-US" sz="4000" dirty="0" smtClean="0">
                <a:latin typeface="+mn-lt"/>
              </a:rPr>
              <a:t>?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30725"/>
          </a:xfrm>
        </p:spPr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“Demonstration only” </a:t>
            </a:r>
            <a:r>
              <a:rPr lang="en-US" sz="2400" dirty="0" smtClean="0">
                <a:latin typeface="Gill Sans MT" pitchFamily="34" charset="0"/>
              </a:rPr>
              <a:t>is not enough</a:t>
            </a:r>
          </a:p>
          <a:p>
            <a:pPr lvl="1"/>
            <a:r>
              <a:rPr lang="en-US" sz="2000" dirty="0" smtClean="0">
                <a:solidFill>
                  <a:srgbClr val="00B050"/>
                </a:solidFill>
                <a:latin typeface="Gill Sans MT" pitchFamily="34" charset="0"/>
              </a:rPr>
              <a:t>Delete the two pieces of gold in a room = Delete all pieces of gold</a:t>
            </a:r>
            <a:r>
              <a:rPr lang="en-US" sz="2400" dirty="0" smtClean="0">
                <a:solidFill>
                  <a:srgbClr val="00B050"/>
                </a:solidFill>
              </a:rPr>
              <a:t>?</a:t>
            </a:r>
            <a:endParaRPr lang="en-US" sz="2000" dirty="0" smtClean="0">
              <a:solidFill>
                <a:srgbClr val="00B050"/>
              </a:solidFill>
            </a:endParaRPr>
          </a:p>
          <a:p>
            <a:pPr lvl="1"/>
            <a:r>
              <a:rPr lang="en-US" sz="2000" dirty="0" smtClean="0">
                <a:solidFill>
                  <a:srgbClr val="C00000"/>
                </a:solidFill>
                <a:latin typeface="Gill Sans MT" pitchFamily="34" charset="0"/>
              </a:rPr>
              <a:t>Set powerValue from 50 to 100 = Set powerValue * 2</a:t>
            </a:r>
            <a:r>
              <a:rPr lang="en-US" sz="2400" dirty="0" smtClean="0">
                <a:solidFill>
                  <a:srgbClr val="C00000"/>
                </a:solidFill>
              </a:rPr>
              <a:t>?</a:t>
            </a:r>
            <a:endParaRPr lang="en-US" sz="2000" dirty="0" smtClean="0">
              <a:solidFill>
                <a:srgbClr val="C00000"/>
              </a:solidFill>
            </a:endParaRPr>
          </a:p>
          <a:p>
            <a:r>
              <a:rPr lang="en-US" sz="2400" dirty="0" smtClean="0">
                <a:latin typeface="Gill Sans MT" pitchFamily="34" charset="0"/>
              </a:rPr>
              <a:t>User refinement and feedback are always needed</a:t>
            </a:r>
          </a:p>
          <a:p>
            <a:r>
              <a:rPr lang="en-US" sz="2400" dirty="0" smtClean="0">
                <a:latin typeface="Gill Sans MT" pitchFamily="34" charset="0"/>
              </a:rPr>
              <a:t>To simplify the process, the refinement should be at the demonstration level (i.e., model instance level), not at the MTL level or metamodel level</a:t>
            </a:r>
          </a:p>
          <a:p>
            <a:endParaRPr lang="en-US" sz="2400" dirty="0"/>
          </a:p>
        </p:txBody>
      </p:sp>
      <p:grpSp>
        <p:nvGrpSpPr>
          <p:cNvPr id="4" name="Group 6"/>
          <p:cNvGrpSpPr/>
          <p:nvPr/>
        </p:nvGrpSpPr>
        <p:grpSpPr>
          <a:xfrm>
            <a:off x="1066800" y="4648200"/>
            <a:ext cx="1600200" cy="2133600"/>
            <a:chOff x="304800" y="1219200"/>
            <a:chExt cx="1387475" cy="2286000"/>
          </a:xfrm>
        </p:grpSpPr>
        <p:graphicFrame>
          <p:nvGraphicFramePr>
            <p:cNvPr id="19458" name="Object 2"/>
            <p:cNvGraphicFramePr>
              <a:graphicFrameLocks noChangeAspect="1"/>
            </p:cNvGraphicFramePr>
            <p:nvPr/>
          </p:nvGraphicFramePr>
          <p:xfrm>
            <a:off x="609600" y="1219200"/>
            <a:ext cx="1082675" cy="2286000"/>
          </p:xfrm>
          <a:graphic>
            <a:graphicData uri="http://schemas.openxmlformats.org/presentationml/2006/ole">
              <p:oleObj spid="_x0000_s68610" name="Image" r:id="rId4" imgW="577814" imgH="1221455" progId="">
                <p:embed/>
              </p:oleObj>
            </a:graphicData>
          </a:graphic>
        </p:graphicFrame>
        <p:graphicFrame>
          <p:nvGraphicFramePr>
            <p:cNvPr id="19459" name="Object 3"/>
            <p:cNvGraphicFramePr>
              <a:graphicFrameLocks noChangeAspect="1"/>
            </p:cNvGraphicFramePr>
            <p:nvPr/>
          </p:nvGraphicFramePr>
          <p:xfrm>
            <a:off x="304800" y="2209800"/>
            <a:ext cx="693738" cy="968375"/>
          </p:xfrm>
          <a:graphic>
            <a:graphicData uri="http://schemas.openxmlformats.org/presentationml/2006/ole">
              <p:oleObj spid="_x0000_s68611" name="Visio" r:id="rId5" imgW="693801" imgH="968502" progId="">
                <p:embed/>
              </p:oleObj>
            </a:graphicData>
          </a:graphic>
        </p:graphicFrame>
      </p:grp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4724400"/>
            <a:ext cx="21927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638800" y="4953000"/>
            <a:ext cx="2839326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C:\Documents and Settings\yusun\Desktop\Stop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81400" y="5105400"/>
            <a:ext cx="1238250" cy="1238250"/>
          </a:xfrm>
          <a:prstGeom prst="rect">
            <a:avLst/>
          </a:prstGeom>
          <a:noFill/>
        </p:spPr>
      </p:pic>
      <p:pic>
        <p:nvPicPr>
          <p:cNvPr id="13" name="Picture 6" descr="C:\Documents and Settings\yusun\Desktop\Stop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77000" y="5105400"/>
            <a:ext cx="1238250" cy="1238250"/>
          </a:xfrm>
          <a:prstGeom prst="rect">
            <a:avLst/>
          </a:prstGeom>
          <a:noFill/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8674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Solutions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30725"/>
          </a:xfrm>
        </p:spPr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To half the </a:t>
            </a:r>
            <a:r>
              <a:rPr lang="en-US" sz="2400" dirty="0" err="1" smtClean="0">
                <a:latin typeface="Gill Sans MT" pitchFamily="34" charset="0"/>
              </a:rPr>
              <a:t>powerValue</a:t>
            </a:r>
            <a:r>
              <a:rPr lang="en-US" sz="2400" dirty="0" smtClean="0">
                <a:latin typeface="Gill Sans MT" pitchFamily="34" charset="0"/>
              </a:rPr>
              <a:t> (100)</a:t>
            </a:r>
          </a:p>
          <a:p>
            <a:r>
              <a:rPr lang="en-US" sz="2400" dirty="0" smtClean="0">
                <a:latin typeface="Gill Sans MT" pitchFamily="34" charset="0"/>
              </a:rPr>
              <a:t>Instead of typing 50, users should type 100 / 2</a:t>
            </a:r>
          </a:p>
          <a:p>
            <a:endParaRPr lang="en-US" sz="2400" dirty="0" smtClean="0">
              <a:latin typeface="Gill Sans MT" pitchFamily="34" charset="0"/>
            </a:endParaRPr>
          </a:p>
          <a:p>
            <a:r>
              <a:rPr lang="en-US" sz="2400" dirty="0" smtClean="0">
                <a:latin typeface="Gill Sans MT" pitchFamily="34" charset="0"/>
              </a:rPr>
              <a:t>After the demonstration, let users specify more detailed preconditions (partially implemented)</a:t>
            </a:r>
          </a:p>
          <a:p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57200" y="3657600"/>
          <a:ext cx="8229600" cy="17221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4400"/>
                <a:gridCol w="20574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Detail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r>
                        <a:rPr lang="en-US" baseline="0" dirty="0" smtClean="0"/>
                        <a:t> 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Root.MazeFolder.Room2.Monster1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Root.MazeFolder.Room2  (Weapon1)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Root.MazeFolder.Room2.Weapon1.powerValue </a:t>
                      </a:r>
                      <a:r>
                        <a:rPr lang="en-US" sz="1600" dirty="0" smtClean="0"/>
                        <a:t>(Root.MazeFolder.Room2.Monster1.powerValue</a:t>
                      </a:r>
                      <a:r>
                        <a:rPr lang="en-US" sz="1600" baseline="0" dirty="0" smtClean="0"/>
                        <a:t> / 2</a:t>
                      </a:r>
                      <a:r>
                        <a:rPr lang="en-US" sz="160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5574268"/>
            <a:ext cx="293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Monster1.powerValue &gt; 50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4038600"/>
            <a:ext cx="1066800" cy="304800"/>
          </a:xfrm>
          <a:prstGeom prst="rect">
            <a:avLst/>
          </a:prstGeom>
          <a:solidFill>
            <a:srgbClr val="C0C0C0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 descr="PPT6F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2285999"/>
            <a:ext cx="3810000" cy="373593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38200" y="5029200"/>
            <a:ext cx="6096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Solutions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30725"/>
          </a:xfrm>
        </p:spPr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Ask users to identify generic actions (partially implemented)</a:t>
            </a:r>
          </a:p>
          <a:p>
            <a:pPr lvl="1"/>
            <a:r>
              <a:rPr lang="en-US" sz="2000" dirty="0" smtClean="0">
                <a:latin typeface="Gill Sans MT" pitchFamily="34" charset="0"/>
              </a:rPr>
              <a:t>e.g. Remove all pieces of gold in a room</a:t>
            </a:r>
          </a:p>
          <a:p>
            <a:pPr lvl="1"/>
            <a:endParaRPr lang="en-US" sz="2000" dirty="0" smtClean="0">
              <a:latin typeface="Gill Sans MT" pitchFamily="34" charset="0"/>
            </a:endParaRPr>
          </a:p>
          <a:p>
            <a:pPr lvl="1"/>
            <a:endParaRPr lang="en-US" sz="2000" dirty="0" smtClean="0">
              <a:latin typeface="Gill Sans MT" pitchFamily="34" charset="0"/>
            </a:endParaRPr>
          </a:p>
          <a:p>
            <a:pPr lvl="1"/>
            <a:endParaRPr lang="en-US" sz="2000" dirty="0" smtClean="0">
              <a:latin typeface="Gill Sans MT" pitchFamily="34" charset="0"/>
            </a:endParaRPr>
          </a:p>
          <a:p>
            <a:pPr lvl="1"/>
            <a:endParaRPr lang="en-US" sz="2000" dirty="0" smtClean="0">
              <a:latin typeface="Gill Sans MT" pitchFamily="34" charset="0"/>
            </a:endParaRPr>
          </a:p>
          <a:p>
            <a:pPr lvl="1">
              <a:buNone/>
            </a:pPr>
            <a:endParaRPr lang="en-US" sz="2000" dirty="0" smtClean="0">
              <a:latin typeface="Gill Sans MT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en-US" sz="2400" dirty="0" smtClean="0">
                <a:latin typeface="Gill Sans MT" pitchFamily="34" charset="0"/>
              </a:rPr>
              <a:t>We want to enable everything currently not supported in a user-friendly manner, so that users do not have to know any MTLs or </a:t>
            </a:r>
            <a:r>
              <a:rPr lang="en-US" sz="2400" dirty="0" err="1" smtClean="0">
                <a:latin typeface="Gill Sans MT" pitchFamily="34" charset="0"/>
              </a:rPr>
              <a:t>metamodel</a:t>
            </a:r>
            <a:r>
              <a:rPr lang="en-US" sz="2400" dirty="0" smtClean="0">
                <a:latin typeface="Gill Sans MT" pitchFamily="34" charset="0"/>
              </a:rPr>
              <a:t> definitions.</a:t>
            </a:r>
            <a:endParaRPr lang="en-US" sz="2400" dirty="0">
              <a:latin typeface="Gill Sans MT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914400" y="2260600"/>
          <a:ext cx="2971800" cy="1854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4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Gold1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Gold2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838200" y="3048000"/>
            <a:ext cx="3124200" cy="685800"/>
          </a:xfrm>
          <a:prstGeom prst="rect">
            <a:avLst/>
          </a:prstGeom>
          <a:solidFill>
            <a:srgbClr val="FF0000">
              <a:alpha val="2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343400" y="2590800"/>
            <a:ext cx="3733800" cy="609600"/>
          </a:xfrm>
          <a:prstGeom prst="wedgeRectCallout">
            <a:avLst>
              <a:gd name="adj1" fmla="val -65994"/>
              <a:gd name="adj2" fmla="val 391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en-US" dirty="0" smtClean="0">
                <a:latin typeface="Gill Sans MT" pitchFamily="34" charset="0"/>
              </a:rPr>
              <a:t>Identifying generic actions. 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en-US" dirty="0" smtClean="0">
                <a:latin typeface="Gill Sans MT" pitchFamily="34" charset="0"/>
              </a:rPr>
              <a:t>Independent of the number of gold.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 MT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Future Works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30725"/>
          </a:xfrm>
        </p:spPr>
        <p:txBody>
          <a:bodyPr/>
          <a:lstStyle/>
          <a:p>
            <a:r>
              <a:rPr lang="en-US" dirty="0" smtClean="0">
                <a:latin typeface="Gill Sans MT" pitchFamily="34" charset="0"/>
              </a:rPr>
              <a:t>Enable user-centric refinement interface</a:t>
            </a:r>
          </a:p>
          <a:p>
            <a:endParaRPr lang="en-US" dirty="0" smtClean="0">
              <a:latin typeface="Gill Sans MT" pitchFamily="34" charset="0"/>
            </a:endParaRPr>
          </a:p>
          <a:p>
            <a:r>
              <a:rPr lang="en-US" dirty="0" smtClean="0">
                <a:latin typeface="Gill Sans MT" pitchFamily="34" charset="0"/>
              </a:rPr>
              <a:t>Enable generation of transformation rules</a:t>
            </a:r>
          </a:p>
          <a:p>
            <a:pPr>
              <a:buNone/>
            </a:pPr>
            <a:r>
              <a:rPr lang="en-US" dirty="0" smtClean="0">
                <a:latin typeface="Gill Sans MT" pitchFamily="34" charset="0"/>
              </a:rPr>
              <a:t>     in MTLs (e.g., ATL)</a:t>
            </a:r>
          </a:p>
          <a:p>
            <a:endParaRPr lang="en-US" dirty="0" smtClean="0">
              <a:latin typeface="Gill Sans MT" pitchFamily="34" charset="0"/>
            </a:endParaRPr>
          </a:p>
          <a:p>
            <a:r>
              <a:rPr lang="en-US" dirty="0" smtClean="0">
                <a:latin typeface="Gill Sans MT" pitchFamily="34" charset="0"/>
              </a:rPr>
              <a:t>Implement exogenous model transformation</a:t>
            </a:r>
            <a:endParaRPr lang="en-US" dirty="0">
              <a:latin typeface="Gill Sans MT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990600"/>
            <a:ext cx="1600200" cy="143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2743200"/>
            <a:ext cx="127909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3698" y="4698546"/>
            <a:ext cx="1601702" cy="1473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Questions &amp; Comments ?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Gill Sans MT" pitchFamily="34" charset="0"/>
              </a:rPr>
              <a:t>More examples and video demos available at:</a:t>
            </a:r>
          </a:p>
          <a:p>
            <a:pPr>
              <a:buNone/>
            </a:pPr>
            <a:r>
              <a:rPr lang="en-US" sz="2800" dirty="0" smtClean="0">
                <a:latin typeface="Gill Sans MT" pitchFamily="34" charset="0"/>
              </a:rPr>
              <a:t>	</a:t>
            </a:r>
            <a:r>
              <a:rPr lang="en-US" sz="2800" dirty="0" smtClean="0">
                <a:latin typeface="Gill Sans MT" pitchFamily="34" charset="0"/>
                <a:hlinkClick r:id="rId3"/>
              </a:rPr>
              <a:t>http://www.cis.uab.edu/softcom/mtbd</a:t>
            </a:r>
            <a:endParaRPr lang="en-US" sz="2800" dirty="0" smtClean="0">
              <a:latin typeface="Gill Sans MT" pitchFamily="34" charset="0"/>
            </a:endParaRPr>
          </a:p>
          <a:p>
            <a:r>
              <a:rPr lang="en-US" sz="2800" dirty="0" smtClean="0">
                <a:latin typeface="Gill Sans MT" pitchFamily="34" charset="0"/>
              </a:rPr>
              <a:t>Generic Eclipse Modeling System (GEMS)</a:t>
            </a:r>
          </a:p>
          <a:p>
            <a:pPr lvl="1">
              <a:buNone/>
            </a:pPr>
            <a:r>
              <a:rPr lang="en-US" sz="2800" dirty="0" smtClean="0">
                <a:latin typeface="Gill Sans MT" pitchFamily="34" charset="0"/>
                <a:ea typeface="+mn-ea"/>
                <a:cs typeface="+mn-cs"/>
                <a:hlinkClick r:id="rId4"/>
              </a:rPr>
              <a:t>http://www.eclipse.org/gmt/gems/</a:t>
            </a:r>
            <a:endParaRPr lang="en-US" sz="2800" dirty="0" smtClean="0">
              <a:latin typeface="Gill Sans MT" pitchFamily="34" charset="0"/>
              <a:ea typeface="+mn-ea"/>
              <a:cs typeface="+mn-cs"/>
              <a:hlinkClick r:id="rId3"/>
            </a:endParaRPr>
          </a:p>
          <a:p>
            <a:r>
              <a:rPr lang="en-US" sz="2800" dirty="0" smtClean="0">
                <a:latin typeface="Gill Sans MT" pitchFamily="34" charset="0"/>
              </a:rPr>
              <a:t>Additional</a:t>
            </a:r>
            <a:r>
              <a:rPr lang="en-US" dirty="0" smtClean="0">
                <a:latin typeface="Gill Sans MT" pitchFamily="34" charset="0"/>
              </a:rPr>
              <a:t> questions:</a:t>
            </a:r>
          </a:p>
          <a:p>
            <a:pPr lvl="1"/>
            <a:r>
              <a:rPr lang="en-US" dirty="0" smtClean="0">
                <a:latin typeface="Gill Sans MT" pitchFamily="34" charset="0"/>
              </a:rPr>
              <a:t>yusun@cis.uab.edu</a:t>
            </a:r>
            <a:endParaRPr lang="en-US" dirty="0">
              <a:latin typeface="Gill Sans MT" pitchFamily="34" charset="0"/>
            </a:endParaRPr>
          </a:p>
        </p:txBody>
      </p:sp>
      <p:pic>
        <p:nvPicPr>
          <p:cNvPr id="4" name="Picture 26" descr="Softco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022850"/>
            <a:ext cx="3276600" cy="183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6634162" y="5824538"/>
            <a:ext cx="2357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This work funded in part by NSF</a:t>
            </a:r>
            <a:br>
              <a:rPr lang="en-US" sz="1200" dirty="0"/>
            </a:br>
            <a:r>
              <a:rPr lang="en-US" sz="1200" dirty="0"/>
              <a:t>CAREER award CCF-0643725.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5900" y="5295900"/>
            <a:ext cx="14097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isi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19495" y="5541963"/>
            <a:ext cx="1585905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 pitchFamily="34" charset="0"/>
              </a:rPr>
              <a:t>Model Transformation (MT)</a:t>
            </a:r>
            <a:endParaRPr lang="en-US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A core technology in MDE &amp; DSM</a:t>
            </a:r>
            <a:endParaRPr lang="en-US" sz="2400" dirty="0">
              <a:latin typeface="Gill Sans MT" pitchFamily="34" charset="0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4114800" y="2268477"/>
            <a:ext cx="2780414" cy="1693923"/>
            <a:chOff x="5638800" y="2438400"/>
            <a:chExt cx="2551814" cy="1461699"/>
          </a:xfrm>
        </p:grpSpPr>
        <p:pic>
          <p:nvPicPr>
            <p:cNvPr id="1026" name="Picture 2" descr="C:\Documents and Settings\yusun\Desktop\extractSuperclass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8800" y="2438400"/>
              <a:ext cx="2551814" cy="114300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6019800" y="3581400"/>
              <a:ext cx="1675999" cy="318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Model Evolution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" name="Group 12"/>
          <p:cNvGrpSpPr/>
          <p:nvPr/>
        </p:nvGrpSpPr>
        <p:grpSpPr>
          <a:xfrm>
            <a:off x="381000" y="2362200"/>
            <a:ext cx="2895600" cy="2411756"/>
            <a:chOff x="457200" y="2514600"/>
            <a:chExt cx="2757781" cy="224948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00" y="2514600"/>
              <a:ext cx="2757781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914400" y="4419600"/>
              <a:ext cx="1849147" cy="34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Code Generation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Group 13"/>
          <p:cNvGrpSpPr/>
          <p:nvPr/>
        </p:nvGrpSpPr>
        <p:grpSpPr>
          <a:xfrm>
            <a:off x="3124200" y="4267200"/>
            <a:ext cx="2558678" cy="2388323"/>
            <a:chOff x="3962400" y="4191000"/>
            <a:chExt cx="2330078" cy="2163341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62400" y="4191000"/>
              <a:ext cx="2330078" cy="180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343400" y="6019800"/>
              <a:ext cx="1604597" cy="334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Model Mapping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Group 16"/>
          <p:cNvGrpSpPr/>
          <p:nvPr/>
        </p:nvGrpSpPr>
        <p:grpSpPr>
          <a:xfrm>
            <a:off x="6323052" y="4059609"/>
            <a:ext cx="2668548" cy="2417391"/>
            <a:chOff x="6019800" y="3857625"/>
            <a:chExt cx="2516148" cy="2192321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19800" y="3857625"/>
              <a:ext cx="2516148" cy="1857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96000" y="5715000"/>
              <a:ext cx="2205517" cy="334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Reverse Engineering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Model Transformation Languages</a:t>
            </a:r>
            <a:br>
              <a:rPr lang="en-US" sz="4000" dirty="0" smtClean="0">
                <a:latin typeface="Gill Sans MT" pitchFamily="34" charset="0"/>
              </a:rPr>
            </a:br>
            <a:r>
              <a:rPr lang="en-US" sz="4000" dirty="0" smtClean="0">
                <a:latin typeface="Gill Sans MT" pitchFamily="34" charset="0"/>
              </a:rPr>
              <a:t>(MTLs)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MTLs help to automate model transformations</a:t>
            </a:r>
            <a:endParaRPr lang="en-US" sz="2400" dirty="0">
              <a:latin typeface="Gill Sans MT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2000" y="2286000"/>
            <a:ext cx="7989265" cy="4564797"/>
            <a:chOff x="762000" y="2286000"/>
            <a:chExt cx="7989265" cy="4564797"/>
          </a:xfrm>
        </p:grpSpPr>
        <p:pic>
          <p:nvPicPr>
            <p:cNvPr id="10" name="Picture 9" descr="PPT3F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904" y="2743200"/>
              <a:ext cx="2057400" cy="28732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Content Placeholder 3" descr="PPT5A8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3347558" y="2743200"/>
              <a:ext cx="2519842" cy="32445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62000" y="5638800"/>
              <a:ext cx="20453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QVT</a:t>
              </a:r>
            </a:p>
            <a:p>
              <a:pPr algn="ctr"/>
              <a:r>
                <a:rPr lang="en-US" sz="1200" dirty="0" smtClean="0">
                  <a:solidFill>
                    <a:srgbClr val="C00000"/>
                  </a:solidFill>
                </a:rPr>
                <a:t>Query/View/Transformation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8232" y="6019800"/>
              <a:ext cx="33050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C-SAW</a:t>
              </a:r>
            </a:p>
            <a:p>
              <a:pPr algn="ctr"/>
              <a:r>
                <a:rPr lang="en-US" sz="1200" dirty="0" smtClean="0">
                  <a:solidFill>
                    <a:srgbClr val="C00000"/>
                  </a:solidFill>
                </a:rPr>
                <a:t>Constraint-Specification Aspect Weaver</a:t>
              </a:r>
            </a:p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00594" y="5999202"/>
              <a:ext cx="24506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ATL</a:t>
              </a:r>
            </a:p>
            <a:p>
              <a:pPr algn="ctr"/>
              <a:r>
                <a:rPr lang="en-US" sz="1200" dirty="0" smtClean="0">
                  <a:solidFill>
                    <a:srgbClr val="C00000"/>
                  </a:solidFill>
                </a:rPr>
                <a:t>ATLAS Transformation Language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63104" y="2286000"/>
              <a:ext cx="4476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Popular Model Transformation Languages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  <p:pic>
          <p:nvPicPr>
            <p:cNvPr id="26627" name="Picture 3" descr="E:\Research\MODELS 2009\atl-exampl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4600" y="2743200"/>
              <a:ext cx="2372156" cy="3200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Model Transformation Languages </a:t>
            </a:r>
            <a:r>
              <a:rPr lang="en-US" sz="4000" dirty="0" smtClean="0">
                <a:solidFill>
                  <a:srgbClr val="FF0000"/>
                </a:solidFill>
                <a:latin typeface="Gill Sans MT" pitchFamily="34" charset="0"/>
              </a:rPr>
              <a:t>NOT</a:t>
            </a:r>
            <a:r>
              <a:rPr lang="en-US" sz="4000" dirty="0" smtClean="0">
                <a:latin typeface="Gill Sans MT" pitchFamily="34" charset="0"/>
              </a:rPr>
              <a:t> Perfect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Steep learning curve</a:t>
            </a:r>
          </a:p>
          <a:p>
            <a:r>
              <a:rPr lang="en-US" sz="2400" dirty="0" smtClean="0">
                <a:latin typeface="Gill Sans MT" pitchFamily="34" charset="0"/>
              </a:rPr>
              <a:t>Deep understanding about </a:t>
            </a:r>
            <a:r>
              <a:rPr lang="en-US" sz="2400" dirty="0" err="1" smtClean="0">
                <a:latin typeface="Gill Sans MT" pitchFamily="34" charset="0"/>
              </a:rPr>
              <a:t>Metamodel</a:t>
            </a:r>
            <a:r>
              <a:rPr lang="en-US" sz="2400" dirty="0" smtClean="0">
                <a:latin typeface="Gill Sans MT" pitchFamily="34" charset="0"/>
              </a:rPr>
              <a:t> level definition</a:t>
            </a:r>
          </a:p>
          <a:p>
            <a:endParaRPr lang="en-US" dirty="0" smtClean="0"/>
          </a:p>
        </p:txBody>
      </p:sp>
      <p:pic>
        <p:nvPicPr>
          <p:cNvPr id="5" name="Picture 4" descr="PPT5C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2659130"/>
            <a:ext cx="2590800" cy="229387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340729" y="5195192"/>
            <a:ext cx="2812671" cy="143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762000" y="2819400"/>
            <a:ext cx="3962400" cy="3200400"/>
            <a:chOff x="432504" y="381000"/>
            <a:chExt cx="8482896" cy="5792042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4400" y="2819400"/>
              <a:ext cx="4343400" cy="335364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124200" y="2057400"/>
              <a:ext cx="4419600" cy="39461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29200" y="914400"/>
              <a:ext cx="3886200" cy="39084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62400" y="533400"/>
              <a:ext cx="3429000" cy="2667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2504" y="381000"/>
              <a:ext cx="3115515" cy="36446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Group 16"/>
          <p:cNvGrpSpPr/>
          <p:nvPr/>
        </p:nvGrpSpPr>
        <p:grpSpPr>
          <a:xfrm>
            <a:off x="5791200" y="4876800"/>
            <a:ext cx="2828992" cy="381000"/>
            <a:chOff x="5791200" y="4876800"/>
            <a:chExt cx="2828992" cy="381000"/>
          </a:xfrm>
        </p:grpSpPr>
        <p:sp>
          <p:nvSpPr>
            <p:cNvPr id="15" name="Down Arrow 14"/>
            <p:cNvSpPr/>
            <p:nvPr/>
          </p:nvSpPr>
          <p:spPr bwMode="auto">
            <a:xfrm>
              <a:off x="5791200" y="4876800"/>
              <a:ext cx="304800" cy="381000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19800" y="4876800"/>
              <a:ext cx="26003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Understand </a:t>
              </a:r>
              <a:r>
                <a:rPr lang="en-US" sz="1400" b="1" dirty="0" err="1" smtClean="0">
                  <a:solidFill>
                    <a:srgbClr val="C00000"/>
                  </a:solidFill>
                </a:rPr>
                <a:t>Metamodel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 First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5105400" y="5181600"/>
            <a:ext cx="3810000" cy="1524000"/>
          </a:xfrm>
          <a:prstGeom prst="rect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Model Transformation Languages </a:t>
            </a:r>
            <a:r>
              <a:rPr lang="en-US" sz="4000" dirty="0" smtClean="0">
                <a:solidFill>
                  <a:srgbClr val="FF0000"/>
                </a:solidFill>
                <a:latin typeface="Gill Sans MT" pitchFamily="34" charset="0"/>
              </a:rPr>
              <a:t>NOT</a:t>
            </a:r>
            <a:r>
              <a:rPr lang="en-US" sz="4000" dirty="0" smtClean="0">
                <a:latin typeface="Gill Sans MT" pitchFamily="34" charset="0"/>
              </a:rPr>
              <a:t> Perfect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Gill Sans MT" pitchFamily="34" charset="0"/>
              </a:rPr>
              <a:t>Steep learning curve</a:t>
            </a:r>
          </a:p>
          <a:p>
            <a:r>
              <a:rPr lang="en-US" sz="2400" dirty="0" smtClean="0">
                <a:latin typeface="Gill Sans MT" pitchFamily="34" charset="0"/>
              </a:rPr>
              <a:t>Deep understanding about </a:t>
            </a:r>
            <a:r>
              <a:rPr lang="en-US" sz="2400" dirty="0" err="1" smtClean="0">
                <a:latin typeface="Gill Sans MT" pitchFamily="34" charset="0"/>
              </a:rPr>
              <a:t>Metamodel</a:t>
            </a:r>
            <a:r>
              <a:rPr lang="en-US" sz="2400" dirty="0" smtClean="0">
                <a:latin typeface="Gill Sans MT" pitchFamily="34" charset="0"/>
              </a:rPr>
              <a:t> level definition</a:t>
            </a:r>
          </a:p>
          <a:p>
            <a:endParaRPr lang="en-US" dirty="0" smtClean="0">
              <a:latin typeface="Gill Sans MT" pitchFamily="34" charset="0"/>
            </a:endParaRPr>
          </a:p>
          <a:p>
            <a:pPr algn="just"/>
            <a:r>
              <a:rPr lang="en-US" sz="2400" dirty="0" smtClean="0">
                <a:latin typeface="Gill Sans MT" pitchFamily="34" charset="0"/>
              </a:rPr>
              <a:t>This is OK for computer scientists, but challenging for general users (e.g., domain experts) who can also contribute to some of the model transformation tasks</a:t>
            </a:r>
          </a:p>
          <a:p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304800" y="4343400"/>
            <a:ext cx="8636000" cy="1562100"/>
            <a:chOff x="304800" y="4343400"/>
            <a:chExt cx="86360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419600"/>
              <a:ext cx="2060781" cy="13716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4368615"/>
              <a:ext cx="2252295" cy="149879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19400" y="4343400"/>
              <a:ext cx="1905000" cy="153529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0" y="4343400"/>
              <a:ext cx="2082800" cy="15621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 MT" pitchFamily="34" charset="0"/>
              </a:rPr>
              <a:t>Model Transformation By Example</a:t>
            </a:r>
            <a:br>
              <a:rPr lang="en-US" sz="3600" dirty="0" smtClean="0">
                <a:latin typeface="Gill Sans MT" pitchFamily="34" charset="0"/>
              </a:rPr>
            </a:br>
            <a:r>
              <a:rPr lang="en-US" sz="3600" dirty="0" smtClean="0">
                <a:latin typeface="Gill Sans MT" pitchFamily="34" charset="0"/>
              </a:rPr>
              <a:t>(MTBE) [</a:t>
            </a:r>
            <a:r>
              <a:rPr lang="en-US" sz="3600" dirty="0" err="1" smtClean="0">
                <a:latin typeface="Gill Sans MT" pitchFamily="34" charset="0"/>
              </a:rPr>
              <a:t>Varró</a:t>
            </a:r>
            <a:r>
              <a:rPr lang="en-US" sz="3600" dirty="0" smtClean="0">
                <a:latin typeface="Gill Sans MT" pitchFamily="34" charset="0"/>
              </a:rPr>
              <a:t>, MODELS’06]</a:t>
            </a:r>
            <a:endParaRPr lang="en-US" sz="3600" dirty="0">
              <a:latin typeface="Gill Sans MT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1489075"/>
            <a:ext cx="8229600" cy="4530725"/>
          </a:xfrm>
        </p:spPr>
        <p:txBody>
          <a:bodyPr/>
          <a:lstStyle/>
          <a:p>
            <a:r>
              <a:rPr lang="en-US" sz="2000" dirty="0" smtClean="0">
                <a:latin typeface="Gill Sans MT" pitchFamily="34" charset="0"/>
              </a:rPr>
              <a:t>An innovative approach to simplify the implementation of model transformations</a:t>
            </a:r>
            <a:endParaRPr lang="en-US" sz="2000" dirty="0">
              <a:latin typeface="Gill Sans MT" pitchFamily="34" charset="0"/>
            </a:endParaRPr>
          </a:p>
        </p:txBody>
      </p:sp>
      <p:pic>
        <p:nvPicPr>
          <p:cNvPr id="2050" name="Picture 2" descr="C:\Documents and Settings\yusun\Desktop\untitl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2120305"/>
            <a:ext cx="6019800" cy="4813895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2590800" y="990600"/>
            <a:ext cx="4648200" cy="3429000"/>
            <a:chOff x="2590800" y="1219200"/>
            <a:chExt cx="5181600" cy="3886200"/>
          </a:xfrm>
        </p:grpSpPr>
        <p:sp>
          <p:nvSpPr>
            <p:cNvPr id="9" name="Rounded Rectangular Callout 8"/>
            <p:cNvSpPr/>
            <p:nvPr/>
          </p:nvSpPr>
          <p:spPr bwMode="auto">
            <a:xfrm>
              <a:off x="2590800" y="1219200"/>
              <a:ext cx="5181600" cy="3886200"/>
            </a:xfrm>
            <a:prstGeom prst="wedgeRoundRectCallout">
              <a:avLst>
                <a:gd name="adj1" fmla="val -8166"/>
                <a:gd name="adj2" fmla="val 70166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19400" y="1600200"/>
              <a:ext cx="4686806" cy="3124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5334000" y="762000"/>
            <a:ext cx="3429000" cy="4724400"/>
            <a:chOff x="5266267" y="914400"/>
            <a:chExt cx="3810000" cy="5334000"/>
          </a:xfrm>
        </p:grpSpPr>
        <p:sp>
          <p:nvSpPr>
            <p:cNvPr id="12" name="Rounded Rectangular Callout 11"/>
            <p:cNvSpPr/>
            <p:nvPr/>
          </p:nvSpPr>
          <p:spPr bwMode="auto">
            <a:xfrm>
              <a:off x="5266267" y="914400"/>
              <a:ext cx="3810000" cy="5334000"/>
            </a:xfrm>
            <a:prstGeom prst="wedgeRoundRectCallout">
              <a:avLst>
                <a:gd name="adj1" fmla="val -55976"/>
                <a:gd name="adj2" fmla="val -1990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 descr="PPT3F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5600" y="1066800"/>
              <a:ext cx="3505200" cy="48951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4" name="TextBox 13"/>
          <p:cNvSpPr txBox="1"/>
          <p:nvPr/>
        </p:nvSpPr>
        <p:spPr>
          <a:xfrm>
            <a:off x="76200" y="6324600"/>
            <a:ext cx="89916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Gill Sans MT" pitchFamily="34" charset="0"/>
              </a:rPr>
              <a:t>Balogh</a:t>
            </a:r>
            <a:r>
              <a:rPr lang="en-US" sz="1200" dirty="0" smtClean="0">
                <a:latin typeface="Gill Sans MT" pitchFamily="34" charset="0"/>
              </a:rPr>
              <a:t>, </a:t>
            </a:r>
            <a:r>
              <a:rPr lang="en-US" sz="1200" dirty="0" err="1" smtClean="0">
                <a:latin typeface="Gill Sans MT" pitchFamily="34" charset="0"/>
              </a:rPr>
              <a:t>Varró</a:t>
            </a:r>
            <a:r>
              <a:rPr lang="en-US" sz="1200" dirty="0" smtClean="0">
                <a:latin typeface="Gill Sans MT" pitchFamily="34" charset="0"/>
              </a:rPr>
              <a:t>. “</a:t>
            </a:r>
            <a:r>
              <a:rPr lang="en-US" sz="1200" b="1" dirty="0" smtClean="0">
                <a:latin typeface="Gill Sans MT" pitchFamily="34" charset="0"/>
              </a:rPr>
              <a:t>Model transformation by example using inductive logic programming</a:t>
            </a:r>
            <a:r>
              <a:rPr lang="en-US" sz="1200" dirty="0" smtClean="0">
                <a:latin typeface="Gill Sans MT" pitchFamily="34" charset="0"/>
              </a:rPr>
              <a:t>,” Software and Systems Modeling, Vol. 8, No.3</a:t>
            </a:r>
          </a:p>
          <a:p>
            <a:r>
              <a:rPr lang="en-US" sz="1200" dirty="0" err="1" smtClean="0">
                <a:latin typeface="Gill Sans MT" pitchFamily="34" charset="0"/>
              </a:rPr>
              <a:t>Wimmer</a:t>
            </a:r>
            <a:r>
              <a:rPr lang="en-US" sz="1200" dirty="0" smtClean="0">
                <a:latin typeface="Gill Sans MT" pitchFamily="34" charset="0"/>
              </a:rPr>
              <a:t>, </a:t>
            </a:r>
            <a:r>
              <a:rPr lang="en-US" sz="1200" dirty="0" err="1" smtClean="0">
                <a:latin typeface="Gill Sans MT" pitchFamily="34" charset="0"/>
              </a:rPr>
              <a:t>Strommer</a:t>
            </a:r>
            <a:r>
              <a:rPr lang="en-US" sz="1200" dirty="0" smtClean="0">
                <a:latin typeface="Gill Sans MT" pitchFamily="34" charset="0"/>
              </a:rPr>
              <a:t>, </a:t>
            </a:r>
            <a:r>
              <a:rPr lang="en-US" sz="1200" dirty="0" err="1" smtClean="0">
                <a:latin typeface="Gill Sans MT" pitchFamily="34" charset="0"/>
              </a:rPr>
              <a:t>Kargl</a:t>
            </a:r>
            <a:r>
              <a:rPr lang="en-US" sz="1200" dirty="0" smtClean="0">
                <a:latin typeface="Gill Sans MT" pitchFamily="34" charset="0"/>
              </a:rPr>
              <a:t>, </a:t>
            </a:r>
            <a:r>
              <a:rPr lang="en-US" sz="1200" dirty="0" err="1" smtClean="0">
                <a:latin typeface="Gill Sans MT" pitchFamily="34" charset="0"/>
              </a:rPr>
              <a:t>Kramler</a:t>
            </a:r>
            <a:r>
              <a:rPr lang="en-US" sz="1200" dirty="0" smtClean="0">
                <a:latin typeface="Gill Sans MT" pitchFamily="34" charset="0"/>
              </a:rPr>
              <a:t>. “</a:t>
            </a:r>
            <a:r>
              <a:rPr lang="en-US" sz="1200" b="1" dirty="0" smtClean="0">
                <a:latin typeface="Gill Sans MT" pitchFamily="34" charset="0"/>
              </a:rPr>
              <a:t>Towards model transformation generation by-example</a:t>
            </a:r>
            <a:r>
              <a:rPr lang="en-US" sz="1200" dirty="0" smtClean="0">
                <a:latin typeface="Gill Sans MT" pitchFamily="34" charset="0"/>
              </a:rPr>
              <a:t>,” HICSS 2007</a:t>
            </a:r>
            <a:endParaRPr lang="en-US" sz="1200" dirty="0">
              <a:latin typeface="Gill Sans MT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Limitations of MTBE</a:t>
            </a:r>
            <a:endParaRPr lang="en-US" sz="4000" dirty="0">
              <a:latin typeface="Gill Sans M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08075"/>
            <a:ext cx="8229600" cy="4530725"/>
          </a:xfrm>
        </p:spPr>
        <p:txBody>
          <a:bodyPr/>
          <a:lstStyle/>
          <a:p>
            <a:pPr algn="just"/>
            <a:r>
              <a:rPr lang="en-US" sz="2400" dirty="0" smtClean="0">
                <a:latin typeface="Gill Sans MT" pitchFamily="34" charset="0"/>
              </a:rPr>
              <a:t>Semi-automatic rules generation</a:t>
            </a:r>
          </a:p>
          <a:p>
            <a:pPr lvl="1" algn="just"/>
            <a:r>
              <a:rPr lang="en-US" sz="1800" dirty="0" smtClean="0">
                <a:latin typeface="Gill Sans MT" pitchFamily="34" charset="0"/>
              </a:rPr>
              <a:t>Code refinements might be needed. Therefore, users are not fully isolated from using the transformation languages.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Gill Sans MT" pitchFamily="34" charset="0"/>
              </a:rPr>
              <a:t>The quality depends on available source and target models</a:t>
            </a:r>
          </a:p>
          <a:p>
            <a:pPr algn="just"/>
            <a:r>
              <a:rPr lang="en-US" sz="2400" dirty="0" smtClean="0">
                <a:latin typeface="Gill Sans MT" pitchFamily="34" charset="0"/>
              </a:rPr>
              <a:t>Only concept mapping. Cannot handle complex attribute transformation (e.g., arithmetic, string operations)</a:t>
            </a:r>
          </a:p>
          <a:p>
            <a:pPr algn="just"/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429000"/>
            <a:ext cx="3521075" cy="2818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6400800" y="4495800"/>
            <a:ext cx="1600200" cy="838200"/>
          </a:xfrm>
          <a:prstGeom prst="rect">
            <a:avLst/>
          </a:prstGeom>
          <a:noFill/>
          <a:ln w="444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14400" y="3657600"/>
            <a:ext cx="6947316" cy="2395954"/>
            <a:chOff x="1219200" y="4191000"/>
            <a:chExt cx="6947316" cy="239595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9200" y="4343400"/>
              <a:ext cx="2874592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4648200" y="4191000"/>
              <a:ext cx="3518316" cy="2395954"/>
              <a:chOff x="3314664" y="3886200"/>
              <a:chExt cx="3518316" cy="2395954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314664" y="3886200"/>
                <a:ext cx="3355544" cy="2236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345359" y="5943600"/>
                <a:ext cx="34876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Perfect Source and Target Models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76200" y="6324600"/>
            <a:ext cx="89916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Gill Sans MT" pitchFamily="34" charset="0"/>
              </a:rPr>
              <a:t>Balogh</a:t>
            </a:r>
            <a:r>
              <a:rPr lang="en-US" sz="1200" dirty="0" smtClean="0">
                <a:latin typeface="Gill Sans MT" pitchFamily="34" charset="0"/>
              </a:rPr>
              <a:t>, </a:t>
            </a:r>
            <a:r>
              <a:rPr lang="en-US" sz="1200" dirty="0" err="1" smtClean="0">
                <a:latin typeface="Gill Sans MT" pitchFamily="34" charset="0"/>
              </a:rPr>
              <a:t>Varró</a:t>
            </a:r>
            <a:r>
              <a:rPr lang="en-US" sz="1200" dirty="0" smtClean="0">
                <a:latin typeface="Gill Sans MT" pitchFamily="34" charset="0"/>
              </a:rPr>
              <a:t>. “</a:t>
            </a:r>
            <a:r>
              <a:rPr lang="en-US" sz="1200" b="1" dirty="0" smtClean="0">
                <a:latin typeface="Gill Sans MT" pitchFamily="34" charset="0"/>
              </a:rPr>
              <a:t>Model transformation by example using inductive logic programming</a:t>
            </a:r>
            <a:r>
              <a:rPr lang="en-US" sz="1200" dirty="0" smtClean="0">
                <a:latin typeface="Gill Sans MT" pitchFamily="34" charset="0"/>
              </a:rPr>
              <a:t>,” Software and Systems Modeling, Vol. 8, No.3</a:t>
            </a:r>
          </a:p>
          <a:p>
            <a:r>
              <a:rPr lang="en-US" sz="1200" dirty="0" err="1" smtClean="0">
                <a:latin typeface="Gill Sans MT" pitchFamily="34" charset="0"/>
              </a:rPr>
              <a:t>Wimmer</a:t>
            </a:r>
            <a:r>
              <a:rPr lang="en-US" sz="1200" dirty="0" smtClean="0">
                <a:latin typeface="Gill Sans MT" pitchFamily="34" charset="0"/>
              </a:rPr>
              <a:t>, </a:t>
            </a:r>
            <a:r>
              <a:rPr lang="en-US" sz="1200" dirty="0" err="1" smtClean="0">
                <a:latin typeface="Gill Sans MT" pitchFamily="34" charset="0"/>
              </a:rPr>
              <a:t>Strommer</a:t>
            </a:r>
            <a:r>
              <a:rPr lang="en-US" sz="1200" dirty="0" smtClean="0">
                <a:latin typeface="Gill Sans MT" pitchFamily="34" charset="0"/>
              </a:rPr>
              <a:t>, </a:t>
            </a:r>
            <a:r>
              <a:rPr lang="en-US" sz="1200" dirty="0" err="1" smtClean="0">
                <a:latin typeface="Gill Sans MT" pitchFamily="34" charset="0"/>
              </a:rPr>
              <a:t>Kargl</a:t>
            </a:r>
            <a:r>
              <a:rPr lang="en-US" sz="1200" dirty="0" smtClean="0">
                <a:latin typeface="Gill Sans MT" pitchFamily="34" charset="0"/>
              </a:rPr>
              <a:t>, </a:t>
            </a:r>
            <a:r>
              <a:rPr lang="en-US" sz="1200" dirty="0" err="1" smtClean="0">
                <a:latin typeface="Gill Sans MT" pitchFamily="34" charset="0"/>
              </a:rPr>
              <a:t>Kramler</a:t>
            </a:r>
            <a:r>
              <a:rPr lang="en-US" sz="1200" dirty="0" smtClean="0">
                <a:latin typeface="Gill Sans MT" pitchFamily="34" charset="0"/>
              </a:rPr>
              <a:t>. “</a:t>
            </a:r>
            <a:r>
              <a:rPr lang="en-US" sz="1200" b="1" dirty="0" smtClean="0">
                <a:latin typeface="Gill Sans MT" pitchFamily="34" charset="0"/>
              </a:rPr>
              <a:t>Towards model transformation generation by-example</a:t>
            </a:r>
            <a:r>
              <a:rPr lang="en-US" sz="1200" dirty="0" smtClean="0">
                <a:latin typeface="Gill Sans MT" pitchFamily="34" charset="0"/>
              </a:rPr>
              <a:t>,” HICSS 2007</a:t>
            </a:r>
            <a:endParaRPr lang="en-US" sz="1200" dirty="0">
              <a:latin typeface="Gill Sans MT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86000" y="3748769"/>
            <a:ext cx="3810000" cy="2423431"/>
            <a:chOff x="2286000" y="3748769"/>
            <a:chExt cx="3810000" cy="242343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86000" y="3748769"/>
              <a:ext cx="3810000" cy="2374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2972111" y="5833646"/>
              <a:ext cx="2018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</a:rPr>
                <a:t>Concepts Mapping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246187"/>
          </a:xfrm>
        </p:spPr>
        <p:txBody>
          <a:bodyPr/>
          <a:lstStyle/>
          <a:p>
            <a:r>
              <a:rPr lang="en-US" sz="3200" dirty="0" smtClean="0">
                <a:latin typeface="Gill Sans MT" pitchFamily="34" charset="0"/>
              </a:rPr>
              <a:t>Proposed Approach – MTBD</a:t>
            </a:r>
            <a:br>
              <a:rPr lang="en-US" sz="3200" dirty="0" smtClean="0">
                <a:latin typeface="Gill Sans MT" pitchFamily="34" charset="0"/>
              </a:rPr>
            </a:br>
            <a:r>
              <a:rPr lang="en-US" sz="3200" dirty="0" smtClean="0">
                <a:latin typeface="Gill Sans MT" pitchFamily="34" charset="0"/>
              </a:rPr>
              <a:t>Model Transformation By Demonstration</a:t>
            </a:r>
            <a:endParaRPr lang="en-US" sz="1800" dirty="0">
              <a:latin typeface="Gill Sans MT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81000" y="1717675"/>
            <a:ext cx="8229600" cy="4530725"/>
          </a:xfrm>
        </p:spPr>
        <p:txBody>
          <a:bodyPr/>
          <a:lstStyle/>
          <a:p>
            <a:pPr marL="404495" indent="-457200" algn="just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latin typeface="Gill Sans MT" pitchFamily="34" charset="0"/>
              </a:rPr>
              <a:t>Ask users to demonstrate how the model transformation should be done by editing a source model</a:t>
            </a:r>
          </a:p>
          <a:p>
            <a:pPr marL="404495" indent="-457200" algn="just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latin typeface="Gill Sans MT" pitchFamily="34" charset="0"/>
              </a:rPr>
              <a:t>An engine records user operations and infers the transformation pattern</a:t>
            </a:r>
          </a:p>
          <a:p>
            <a:pPr marL="404495" indent="-457200" algn="just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latin typeface="Gill Sans MT" pitchFamily="34" charset="0"/>
              </a:rPr>
              <a:t>Reuse the generated pattern to new model instances</a:t>
            </a:r>
          </a:p>
          <a:p>
            <a:endParaRPr lang="en-US" dirty="0"/>
          </a:p>
        </p:txBody>
      </p:sp>
      <p:grpSp>
        <p:nvGrpSpPr>
          <p:cNvPr id="3" name="Group 6"/>
          <p:cNvGrpSpPr/>
          <p:nvPr/>
        </p:nvGrpSpPr>
        <p:grpSpPr>
          <a:xfrm>
            <a:off x="1066800" y="4038600"/>
            <a:ext cx="6934200" cy="2286000"/>
            <a:chOff x="609600" y="4343400"/>
            <a:chExt cx="6934200" cy="2286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" y="4419600"/>
              <a:ext cx="4286250" cy="18925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076" name="Picture 4" descr="C:\Documents and Settings\yusun\Desktop\transformation_exampl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57600" y="4343400"/>
              <a:ext cx="3886200" cy="2099957"/>
            </a:xfrm>
            <a:prstGeom prst="rect">
              <a:avLst/>
            </a:prstGeom>
            <a:noFill/>
          </p:spPr>
        </p:pic>
        <p:sp>
          <p:nvSpPr>
            <p:cNvPr id="6" name="Curved Up Arrow 5"/>
            <p:cNvSpPr/>
            <p:nvPr/>
          </p:nvSpPr>
          <p:spPr bwMode="auto">
            <a:xfrm>
              <a:off x="2590800" y="5638800"/>
              <a:ext cx="2743200" cy="990600"/>
            </a:xfrm>
            <a:prstGeom prst="curvedUpArrow">
              <a:avLst>
                <a:gd name="adj1" fmla="val 22837"/>
                <a:gd name="adj2" fmla="val 50000"/>
                <a:gd name="adj3" fmla="val 25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Wingdings" pitchFamily="2" charset="2"/>
                <a:buChar char="•"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5.8|2.1|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3.7|4.4|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9.5|17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6.6|1.6|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5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3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5|4|4.8|5.9|5.4|1|1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10.2|10.7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1.5|5.9|7.3|5.7|5|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26.1|1.2|7.3|1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8.8|35.6|2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3.3|1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16.1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0.5|30.6|1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26.6|9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3|0.7|9.3|0.6|24.5|3.1|16.1|0.7|14.9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9|9|1.9|7.3"/>
</p:tagLst>
</file>

<file path=ppt/theme/theme1.xml><?xml version="1.0" encoding="utf-8"?>
<a:theme xmlns:a="http://schemas.openxmlformats.org/drawingml/2006/main" name="Theme1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97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 typeface="Wingdings" pitchFamily="2" charset="2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97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 typeface="Wingdings" pitchFamily="2" charset="2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5694</TotalTime>
  <Words>1521</Words>
  <Application>Microsoft Office PowerPoint</Application>
  <PresentationFormat>On-screen Show (4:3)</PresentationFormat>
  <Paragraphs>364</Paragraphs>
  <Slides>29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Theme1</vt:lpstr>
      <vt:lpstr>Visio</vt:lpstr>
      <vt:lpstr>Image</vt:lpstr>
      <vt:lpstr>Model Transformation By Demonstration </vt:lpstr>
      <vt:lpstr>Model Transformation (MT)</vt:lpstr>
      <vt:lpstr>Model Transformation (MT)</vt:lpstr>
      <vt:lpstr>Model Transformation Languages (MTLs)</vt:lpstr>
      <vt:lpstr>Model Transformation Languages NOT Perfect</vt:lpstr>
      <vt:lpstr>Model Transformation Languages NOT Perfect</vt:lpstr>
      <vt:lpstr>Model Transformation By Example (MTBE) [Varró, MODELS’06]</vt:lpstr>
      <vt:lpstr>Limitations of MTBE</vt:lpstr>
      <vt:lpstr>Proposed Approach – MTBD Model Transformation By Demonstration</vt:lpstr>
      <vt:lpstr>Main Steps in MTBD</vt:lpstr>
      <vt:lpstr>MTBD Implementation: MT-Scribe </vt:lpstr>
      <vt:lpstr>Case Study: MazeGame Refactoring</vt:lpstr>
      <vt:lpstr>Step 1. Demonstration &amp; Recording</vt:lpstr>
      <vt:lpstr>Step 1. Demonstration &amp; Recording</vt:lpstr>
      <vt:lpstr>Step. 2 Operation Optimization</vt:lpstr>
      <vt:lpstr>Step. 2 Operation Optimization</vt:lpstr>
      <vt:lpstr>Step. 3 Infer Transformation Pattern</vt:lpstr>
      <vt:lpstr>Step. 3 Infer Transformation Pattern</vt:lpstr>
      <vt:lpstr>Step. 4 Precondition Matching </vt:lpstr>
      <vt:lpstr>Step. 5 Executing Actions &amp; Correctness Checking </vt:lpstr>
      <vt:lpstr>Step. 5 Executing Actions &amp; Correctness Checking</vt:lpstr>
      <vt:lpstr>Current Status of MTBD</vt:lpstr>
      <vt:lpstr>Current Limitations of MT-Scribe</vt:lpstr>
      <vt:lpstr>Current Limitations of MT-Scribe</vt:lpstr>
      <vt:lpstr>How to improve?</vt:lpstr>
      <vt:lpstr>Solutions</vt:lpstr>
      <vt:lpstr>Solutions</vt:lpstr>
      <vt:lpstr>Future Works</vt:lpstr>
      <vt:lpstr>Questions &amp; Comments ?</vt:lpstr>
    </vt:vector>
  </TitlesOfParts>
  <Company>UAB-MHSL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Domain-specific Modeling &amp; Model Transformation by Demonstration</dc:title>
  <dc:creator>groucho</dc:creator>
  <cp:lastModifiedBy>Qichao Liu</cp:lastModifiedBy>
  <cp:revision>334</cp:revision>
  <dcterms:created xsi:type="dcterms:W3CDTF">2009-07-18T15:11:45Z</dcterms:created>
  <dcterms:modified xsi:type="dcterms:W3CDTF">2009-10-09T16:42:45Z</dcterms:modified>
</cp:coreProperties>
</file>